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2"/>
  </p:notesMasterIdLst>
  <p:sldIdLst>
    <p:sldId id="256" r:id="rId2"/>
    <p:sldId id="304" r:id="rId3"/>
    <p:sldId id="303" r:id="rId4"/>
    <p:sldId id="258" r:id="rId5"/>
    <p:sldId id="296" r:id="rId6"/>
    <p:sldId id="307" r:id="rId7"/>
    <p:sldId id="309" r:id="rId8"/>
    <p:sldId id="292" r:id="rId9"/>
    <p:sldId id="306" r:id="rId10"/>
    <p:sldId id="293" r:id="rId11"/>
    <p:sldId id="298" r:id="rId12"/>
    <p:sldId id="294" r:id="rId13"/>
    <p:sldId id="299" r:id="rId14"/>
    <p:sldId id="300" r:id="rId15"/>
    <p:sldId id="301" r:id="rId16"/>
    <p:sldId id="302" r:id="rId17"/>
    <p:sldId id="305" r:id="rId18"/>
    <p:sldId id="297" r:id="rId19"/>
    <p:sldId id="259" r:id="rId20"/>
    <p:sldId id="260" r:id="rId21"/>
    <p:sldId id="261" r:id="rId22"/>
    <p:sldId id="262" r:id="rId23"/>
    <p:sldId id="263" r:id="rId24"/>
    <p:sldId id="264" r:id="rId25"/>
    <p:sldId id="286" r:id="rId26"/>
    <p:sldId id="282" r:id="rId27"/>
    <p:sldId id="288" r:id="rId28"/>
    <p:sldId id="287" r:id="rId29"/>
    <p:sldId id="290" r:id="rId30"/>
    <p:sldId id="291" r:id="rId31"/>
    <p:sldId id="270" r:id="rId32"/>
    <p:sldId id="289" r:id="rId33"/>
    <p:sldId id="265" r:id="rId34"/>
    <p:sldId id="281" r:id="rId35"/>
    <p:sldId id="266" r:id="rId36"/>
    <p:sldId id="267" r:id="rId37"/>
    <p:sldId id="268" r:id="rId38"/>
    <p:sldId id="269" r:id="rId39"/>
    <p:sldId id="283" r:id="rId40"/>
    <p:sldId id="285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</p:sldIdLst>
  <p:sldSz cx="12192000" cy="6858000"/>
  <p:notesSz cx="7559675" cy="10691813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FFE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0387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B4938-5D2F-4FBB-831F-3CEC7B62F3C9}" type="datetimeFigureOut">
              <a:rPr lang="en-DE" smtClean="0"/>
              <a:t>02/28/2025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F8C34-17CD-41C4-A2DB-37C5CCFFA1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5390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306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016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1C9E6-E56E-649F-65B2-F8F26A5A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4ABEC-4D41-5C2E-7596-70866F28F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C38E3-E6C2-AE2D-9651-70D737666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62B9D-E288-62F8-A3BF-D06898996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073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4A029-CBA8-E92C-2DE2-83D041AE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D4027-51E2-834D-376E-6BA5846EE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83EBE-2A72-2CE9-F852-5CC52414C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5EB88-3BF2-68DD-E792-991288D67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508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C1F7E-36CD-EF2A-0EBA-074973315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ED0E2-5878-48E0-0B42-E7A258B8C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4AE87-6031-AA36-E855-7E20387E4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CC55A-92DA-F2BD-2B18-DF08DECDE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478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818B8-C807-1730-8729-8023ACC54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5564D-467C-10A6-E1B7-B41F29529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9CF04-8DCA-8E4C-6D84-7812D58E8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D264-9E92-7513-8BA0-7E39DD083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035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EADA-56C7-0D81-BDDC-04B79FA5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9D097-F03F-D5C9-F887-4EB3387D6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AF348-95FE-64A2-AE8B-50CA34F86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EB17D-51E3-4742-1202-77586E19F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603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EC9693-A716-459F-9D95-DDB1631609A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D0460B-7977-47E7-A79A-D188E3C031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0E9FE8-B0A7-4DDF-9B2C-C222F344FF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FD9CF8-875E-439C-8289-500F982A6E2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1C50-5D25-95A5-BFC2-A31C2E83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9FD4-A77D-E97E-76EB-2B34C509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8C733-D60B-9E68-E96F-B69FB04D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DF152-B7CB-BD79-6779-DF68364A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49DB-C176-AAEE-DF89-B1A94C66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12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401EBA-E477-4F8E-A6D6-1BE6738D1C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B93933-871D-43A0-B4A5-0050B42A6D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950C39-BCC4-45E7-88CF-72025A89921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30FCC0-3731-4148-8B1E-DEC636D6DA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BD880B6-ACD4-41BB-9C30-DD741E608A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F2B61DF-8D7C-4649-9955-E68C70424B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1E0289D-9E26-4C70-8262-1058FD75365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DE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DE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DE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0A11EB-8750-4C21-89D1-1F329665C008}" type="slidenum">
              <a:rPr lang="en-DE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00.png"/><Relationship Id="rId18" Type="http://schemas.openxmlformats.org/officeDocument/2006/relationships/image" Target="../media/image550.png"/><Relationship Id="rId3" Type="http://schemas.openxmlformats.org/officeDocument/2006/relationships/image" Target="../media/image3.png"/><Relationship Id="rId21" Type="http://schemas.openxmlformats.org/officeDocument/2006/relationships/image" Target="../media/image580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17" Type="http://schemas.openxmlformats.org/officeDocument/2006/relationships/image" Target="../media/image54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0.png"/><Relationship Id="rId20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1.png"/><Relationship Id="rId5" Type="http://schemas.openxmlformats.org/officeDocument/2006/relationships/image" Target="../media/image5.svg"/><Relationship Id="rId15" Type="http://schemas.openxmlformats.org/officeDocument/2006/relationships/image" Target="../media/image520.png"/><Relationship Id="rId10" Type="http://schemas.openxmlformats.org/officeDocument/2006/relationships/image" Target="../media/image471.png"/><Relationship Id="rId19" Type="http://schemas.openxmlformats.org/officeDocument/2006/relationships/image" Target="../media/image560.png"/><Relationship Id="rId4" Type="http://schemas.openxmlformats.org/officeDocument/2006/relationships/image" Target="../media/image4.png"/><Relationship Id="rId9" Type="http://schemas.openxmlformats.org/officeDocument/2006/relationships/image" Target="../media/image82.svg"/><Relationship Id="rId14" Type="http://schemas.openxmlformats.org/officeDocument/2006/relationships/image" Target="../media/image511.png"/><Relationship Id="rId22" Type="http://schemas.openxmlformats.org/officeDocument/2006/relationships/image" Target="../media/image5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60.png"/><Relationship Id="rId18" Type="http://schemas.openxmlformats.org/officeDocument/2006/relationships/image" Target="../media/image710.png"/><Relationship Id="rId3" Type="http://schemas.openxmlformats.org/officeDocument/2006/relationships/image" Target="../media/image3.png"/><Relationship Id="rId7" Type="http://schemas.openxmlformats.org/officeDocument/2006/relationships/image" Target="../media/image621.png"/><Relationship Id="rId12" Type="http://schemas.openxmlformats.org/officeDocument/2006/relationships/image" Target="../media/image650.png"/><Relationship Id="rId17" Type="http://schemas.openxmlformats.org/officeDocument/2006/relationships/image" Target="../media/image701.png"/><Relationship Id="rId2" Type="http://schemas.openxmlformats.org/officeDocument/2006/relationships/image" Target="../media/image600.png"/><Relationship Id="rId16" Type="http://schemas.openxmlformats.org/officeDocument/2006/relationships/image" Target="../media/image690.png"/><Relationship Id="rId20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40.png"/><Relationship Id="rId5" Type="http://schemas.openxmlformats.org/officeDocument/2006/relationships/image" Target="../media/image5.svg"/><Relationship Id="rId15" Type="http://schemas.openxmlformats.org/officeDocument/2006/relationships/image" Target="../media/image680.png"/><Relationship Id="rId10" Type="http://schemas.openxmlformats.org/officeDocument/2006/relationships/image" Target="../media/image630.png"/><Relationship Id="rId19" Type="http://schemas.openxmlformats.org/officeDocument/2006/relationships/image" Target="../media/image720.png"/><Relationship Id="rId4" Type="http://schemas.openxmlformats.org/officeDocument/2006/relationships/image" Target="../media/image4.png"/><Relationship Id="rId9" Type="http://schemas.openxmlformats.org/officeDocument/2006/relationships/image" Target="../media/image82.svg"/><Relationship Id="rId14" Type="http://schemas.openxmlformats.org/officeDocument/2006/relationships/image" Target="../media/image6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2.svg"/><Relationship Id="rId3" Type="http://schemas.openxmlformats.org/officeDocument/2006/relationships/image" Target="../media/image3.png"/><Relationship Id="rId7" Type="http://schemas.openxmlformats.org/officeDocument/2006/relationships/image" Target="../media/image750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770.png"/><Relationship Id="rId5" Type="http://schemas.openxmlformats.org/officeDocument/2006/relationships/image" Target="../media/image5.svg"/><Relationship Id="rId15" Type="http://schemas.openxmlformats.org/officeDocument/2006/relationships/image" Target="../media/image780.png"/><Relationship Id="rId10" Type="http://schemas.openxmlformats.org/officeDocument/2006/relationships/image" Target="../media/image380.png"/><Relationship Id="rId4" Type="http://schemas.openxmlformats.org/officeDocument/2006/relationships/image" Target="../media/image4.png"/><Relationship Id="rId14" Type="http://schemas.openxmlformats.org/officeDocument/2006/relationships/image" Target="../media/image5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580.png"/><Relationship Id="rId18" Type="http://schemas.openxmlformats.org/officeDocument/2006/relationships/image" Target="../media/image86.png"/><Relationship Id="rId3" Type="http://schemas.openxmlformats.org/officeDocument/2006/relationships/image" Target="../media/image3.png"/><Relationship Id="rId21" Type="http://schemas.openxmlformats.org/officeDocument/2006/relationships/image" Target="../media/image89.png"/><Relationship Id="rId7" Type="http://schemas.openxmlformats.org/officeDocument/2006/relationships/image" Target="../media/image801.png"/><Relationship Id="rId12" Type="http://schemas.openxmlformats.org/officeDocument/2006/relationships/image" Target="../media/image57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560.png"/><Relationship Id="rId24" Type="http://schemas.openxmlformats.org/officeDocument/2006/relationships/image" Target="../media/image92.png"/><Relationship Id="rId5" Type="http://schemas.openxmlformats.org/officeDocument/2006/relationships/image" Target="../media/image5.sv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82.svg"/><Relationship Id="rId19" Type="http://schemas.openxmlformats.org/officeDocument/2006/relationships/image" Target="../media/image87.png"/><Relationship Id="rId4" Type="http://schemas.openxmlformats.org/officeDocument/2006/relationships/image" Target="../media/image4.png"/><Relationship Id="rId9" Type="http://schemas.openxmlformats.org/officeDocument/2006/relationships/image" Target="../media/image81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hyperlink" Target="https://doi.org/10.1145/3641512.3686393" TargetMode="External"/><Relationship Id="rId18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95.png"/><Relationship Id="rId5" Type="http://schemas.openxmlformats.org/officeDocument/2006/relationships/image" Target="../media/image5.svg"/><Relationship Id="rId15" Type="http://schemas.openxmlformats.org/officeDocument/2006/relationships/image" Target="../media/image98.png"/><Relationship Id="rId10" Type="http://schemas.openxmlformats.org/officeDocument/2006/relationships/image" Target="../media/image82.svg"/><Relationship Id="rId19" Type="http://schemas.openxmlformats.org/officeDocument/2006/relationships/image" Target="../media/image102.png"/><Relationship Id="rId4" Type="http://schemas.openxmlformats.org/officeDocument/2006/relationships/image" Target="../media/image4.png"/><Relationship Id="rId9" Type="http://schemas.openxmlformats.org/officeDocument/2006/relationships/image" Target="../media/image81.pn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40.png"/><Relationship Id="rId18" Type="http://schemas.openxmlformats.org/officeDocument/2006/relationships/image" Target="../media/image107.png"/><Relationship Id="rId3" Type="http://schemas.openxmlformats.org/officeDocument/2006/relationships/image" Target="../media/image3.png"/><Relationship Id="rId7" Type="http://schemas.openxmlformats.org/officeDocument/2006/relationships/image" Target="../media/image93.png"/><Relationship Id="rId12" Type="http://schemas.openxmlformats.org/officeDocument/2006/relationships/image" Target="../media/image1030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04.png"/><Relationship Id="rId5" Type="http://schemas.openxmlformats.org/officeDocument/2006/relationships/image" Target="../media/image5.svg"/><Relationship Id="rId15" Type="http://schemas.openxmlformats.org/officeDocument/2006/relationships/image" Target="../media/image105.png"/><Relationship Id="rId10" Type="http://schemas.openxmlformats.org/officeDocument/2006/relationships/image" Target="../media/image103.png"/><Relationship Id="rId19" Type="http://schemas.openxmlformats.org/officeDocument/2006/relationships/image" Target="../media/image108.png"/><Relationship Id="rId4" Type="http://schemas.openxmlformats.org/officeDocument/2006/relationships/image" Target="../media/image4.png"/><Relationship Id="rId9" Type="http://schemas.openxmlformats.org/officeDocument/2006/relationships/image" Target="../media/image82.svg"/><Relationship Id="rId1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9.png"/><Relationship Id="rId18" Type="http://schemas.openxmlformats.org/officeDocument/2006/relationships/image" Target="../media/image107.png"/><Relationship Id="rId3" Type="http://schemas.openxmlformats.org/officeDocument/2006/relationships/image" Target="../media/image3.png"/><Relationship Id="rId21" Type="http://schemas.openxmlformats.org/officeDocument/2006/relationships/image" Target="../media/image113.png"/><Relationship Id="rId7" Type="http://schemas.openxmlformats.org/officeDocument/2006/relationships/image" Target="../media/image109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60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5.svg"/><Relationship Id="rId10" Type="http://schemas.openxmlformats.org/officeDocument/2006/relationships/image" Target="../media/image110.png"/><Relationship Id="rId19" Type="http://schemas.openxmlformats.org/officeDocument/2006/relationships/image" Target="../media/image111.png"/><Relationship Id="rId4" Type="http://schemas.openxmlformats.org/officeDocument/2006/relationships/image" Target="../media/image4.png"/><Relationship Id="rId9" Type="http://schemas.openxmlformats.org/officeDocument/2006/relationships/image" Target="../media/image82.svg"/><Relationship Id="rId14" Type="http://schemas.openxmlformats.org/officeDocument/2006/relationships/image" Target="../media/image105.png"/><Relationship Id="rId22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2.svg"/><Relationship Id="rId3" Type="http://schemas.openxmlformats.org/officeDocument/2006/relationships/image" Target="../media/image3.png"/><Relationship Id="rId7" Type="http://schemas.openxmlformats.org/officeDocument/2006/relationships/image" Target="../media/image750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770.png"/><Relationship Id="rId5" Type="http://schemas.openxmlformats.org/officeDocument/2006/relationships/image" Target="../media/image5.svg"/><Relationship Id="rId15" Type="http://schemas.openxmlformats.org/officeDocument/2006/relationships/image" Target="../media/image780.png"/><Relationship Id="rId10" Type="http://schemas.openxmlformats.org/officeDocument/2006/relationships/image" Target="../media/image380.png"/><Relationship Id="rId4" Type="http://schemas.openxmlformats.org/officeDocument/2006/relationships/image" Target="../media/image4.png"/><Relationship Id="rId14" Type="http://schemas.openxmlformats.org/officeDocument/2006/relationships/image" Target="../media/image5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112.05989" TargetMode="External"/><Relationship Id="rId7" Type="http://schemas.openxmlformats.org/officeDocument/2006/relationships/image" Target="../media/image118.png"/><Relationship Id="rId2" Type="http://schemas.openxmlformats.org/officeDocument/2006/relationships/hyperlink" Target="http://arxiv.org/abs/1806.0624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doi.org/10.1109/18.68131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310.png"/><Relationship Id="rId7" Type="http://schemas.openxmlformats.org/officeDocument/2006/relationships/image" Target="../media/image7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0.png"/><Relationship Id="rId5" Type="http://schemas.openxmlformats.org/officeDocument/2006/relationships/image" Target="../media/image510.png"/><Relationship Id="rId4" Type="http://schemas.openxmlformats.org/officeDocument/2006/relationships/image" Target="../media/image119.png"/><Relationship Id="rId9" Type="http://schemas.openxmlformats.org/officeDocument/2006/relationships/image" Target="../media/image9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svg"/><Relationship Id="rId5" Type="http://schemas.openxmlformats.org/officeDocument/2006/relationships/image" Target="../media/image125.png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29.png"/><Relationship Id="rId7" Type="http://schemas.openxmlformats.org/officeDocument/2006/relationships/image" Target="../media/image7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510.png"/><Relationship Id="rId10" Type="http://schemas.openxmlformats.org/officeDocument/2006/relationships/image" Target="../media/image230.png"/><Relationship Id="rId4" Type="http://schemas.openxmlformats.org/officeDocument/2006/relationships/image" Target="../media/image129.png"/><Relationship Id="rId9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png"/><Relationship Id="rId4" Type="http://schemas.openxmlformats.org/officeDocument/2006/relationships/image" Target="../media/image130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5.png"/><Relationship Id="rId7" Type="http://schemas.openxmlformats.org/officeDocument/2006/relationships/image" Target="../media/image13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41.png"/><Relationship Id="rId4" Type="http://schemas.openxmlformats.org/officeDocument/2006/relationships/image" Target="../media/image116.png"/><Relationship Id="rId9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60.png"/><Relationship Id="rId7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8.png"/><Relationship Id="rId3" Type="http://schemas.openxmlformats.org/officeDocument/2006/relationships/image" Target="../media/image115.png"/><Relationship Id="rId7" Type="http://schemas.openxmlformats.org/officeDocument/2006/relationships/image" Target="../media/image153.png"/><Relationship Id="rId12" Type="http://schemas.openxmlformats.org/officeDocument/2006/relationships/image" Target="../media/image13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41.png"/><Relationship Id="rId10" Type="http://schemas.openxmlformats.org/officeDocument/2006/relationships/image" Target="../media/image156.png"/><Relationship Id="rId4" Type="http://schemas.openxmlformats.org/officeDocument/2006/relationships/image" Target="../media/image116.png"/><Relationship Id="rId9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16.png"/><Relationship Id="rId7" Type="http://schemas.openxmlformats.org/officeDocument/2006/relationships/image" Target="../media/image16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65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5.svg"/><Relationship Id="rId9" Type="http://schemas.openxmlformats.org/officeDocument/2006/relationships/image" Target="../media/image311.png"/><Relationship Id="rId1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2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24" Type="http://schemas.openxmlformats.org/officeDocument/2006/relationships/image" Target="../media/image43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23" Type="http://schemas.openxmlformats.org/officeDocument/2006/relationships/image" Target="../media/image3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.png"/><Relationship Id="rId21" Type="http://schemas.openxmlformats.org/officeDocument/2006/relationships/image" Target="../media/image5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48.png"/><Relationship Id="rId2" Type="http://schemas.openxmlformats.org/officeDocument/2006/relationships/image" Target="../media/image9.png"/><Relationship Id="rId16" Type="http://schemas.openxmlformats.org/officeDocument/2006/relationships/image" Target="../media/image47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.svg"/><Relationship Id="rId15" Type="http://schemas.openxmlformats.org/officeDocument/2006/relationships/image" Target="../media/image46.png"/><Relationship Id="rId10" Type="http://schemas.openxmlformats.org/officeDocument/2006/relationships/image" Target="../media/image17.png"/><Relationship Id="rId19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image" Target="../media/image45.png"/><Relationship Id="rId2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8" Type="http://schemas.openxmlformats.org/officeDocument/2006/relationships/image" Target="../media/image190.png"/><Relationship Id="rId26" Type="http://schemas.openxmlformats.org/officeDocument/2006/relationships/image" Target="../media/image270.png"/><Relationship Id="rId3" Type="http://schemas.openxmlformats.org/officeDocument/2006/relationships/image" Target="../media/image4.png"/><Relationship Id="rId21" Type="http://schemas.openxmlformats.org/officeDocument/2006/relationships/image" Target="../media/image221.png"/><Relationship Id="rId34" Type="http://schemas.openxmlformats.org/officeDocument/2006/relationships/image" Target="../media/image65.png"/><Relationship Id="rId7" Type="http://schemas.openxmlformats.org/officeDocument/2006/relationships/image" Target="../media/image55.png"/><Relationship Id="rId25" Type="http://schemas.openxmlformats.org/officeDocument/2006/relationships/image" Target="../media/image260.png"/><Relationship Id="rId33" Type="http://schemas.openxmlformats.org/officeDocument/2006/relationships/image" Target="../media/image64.png"/><Relationship Id="rId2" Type="http://schemas.openxmlformats.org/officeDocument/2006/relationships/image" Target="../media/image3.png"/><Relationship Id="rId16" Type="http://schemas.openxmlformats.org/officeDocument/2006/relationships/image" Target="../media/image172.png"/><Relationship Id="rId20" Type="http://schemas.openxmlformats.org/officeDocument/2006/relationships/image" Target="../media/image21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24" Type="http://schemas.openxmlformats.org/officeDocument/2006/relationships/image" Target="../media/image251.png"/><Relationship Id="rId32" Type="http://schemas.openxmlformats.org/officeDocument/2006/relationships/image" Target="../media/image63.png"/><Relationship Id="rId5" Type="http://schemas.openxmlformats.org/officeDocument/2006/relationships/image" Target="../media/image53.png"/><Relationship Id="rId15" Type="http://schemas.openxmlformats.org/officeDocument/2006/relationships/image" Target="../media/image166.png"/><Relationship Id="rId23" Type="http://schemas.openxmlformats.org/officeDocument/2006/relationships/image" Target="../media/image240.png"/><Relationship Id="rId28" Type="http://schemas.openxmlformats.org/officeDocument/2006/relationships/image" Target="../media/image59.png"/><Relationship Id="rId19" Type="http://schemas.openxmlformats.org/officeDocument/2006/relationships/image" Target="../media/image201.png"/><Relationship Id="rId31" Type="http://schemas.openxmlformats.org/officeDocument/2006/relationships/image" Target="../media/image62.png"/><Relationship Id="rId4" Type="http://schemas.openxmlformats.org/officeDocument/2006/relationships/image" Target="../media/image5.svg"/><Relationship Id="rId9" Type="http://schemas.openxmlformats.org/officeDocument/2006/relationships/image" Target="../media/image57.png"/><Relationship Id="rId22" Type="http://schemas.openxmlformats.org/officeDocument/2006/relationships/image" Target="../media/image231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61.png"/><Relationship Id="rId3" Type="http://schemas.openxmlformats.org/officeDocument/2006/relationships/image" Target="../media/image4.png"/><Relationship Id="rId21" Type="http://schemas.openxmlformats.org/officeDocument/2006/relationships/image" Target="../media/image64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60.png"/><Relationship Id="rId25" Type="http://schemas.openxmlformats.org/officeDocument/2006/relationships/image" Target="../media/image80.png"/><Relationship Id="rId2" Type="http://schemas.openxmlformats.org/officeDocument/2006/relationships/image" Target="../media/image3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79.png"/><Relationship Id="rId5" Type="http://schemas.openxmlformats.org/officeDocument/2006/relationships/image" Target="../media/image67.png"/><Relationship Id="rId15" Type="http://schemas.openxmlformats.org/officeDocument/2006/relationships/image" Target="../media/image58.png"/><Relationship Id="rId23" Type="http://schemas.openxmlformats.org/officeDocument/2006/relationships/image" Target="../media/image78.png"/><Relationship Id="rId10" Type="http://schemas.openxmlformats.org/officeDocument/2006/relationships/image" Target="../media/image72.png"/><Relationship Id="rId19" Type="http://schemas.openxmlformats.org/officeDocument/2006/relationships/image" Target="../media/image62.png"/><Relationship Id="rId4" Type="http://schemas.openxmlformats.org/officeDocument/2006/relationships/image" Target="../media/image5.sv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 dirty="0"/>
          </a:p>
        </p:txBody>
      </p:sp>
      <p:grpSp>
        <p:nvGrpSpPr>
          <p:cNvPr id="83" name="Group 32"/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/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85" name="Rectangle 34"/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</p:grpSp>
      <p:sp>
        <p:nvSpPr>
          <p:cNvPr id="86" name="Rectangle 36"/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87" name="Isosceles Triangle 38"/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88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/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/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pic>
          <p:nvPicPr>
            <p:cNvPr id="91" name="Graphic 5"/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/>
          <p:cNvSpPr/>
          <p:nvPr/>
        </p:nvSpPr>
        <p:spPr>
          <a:xfrm>
            <a:off x="828956" y="886872"/>
            <a:ext cx="8698865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Rejuvenating the SIM: Reconfiguration Policies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C8CD-4A59-333A-FD1C-8FC348E8D910}"/>
              </a:ext>
            </a:extLst>
          </p:cNvPr>
          <p:cNvSpPr txBox="1"/>
          <p:nvPr/>
        </p:nvSpPr>
        <p:spPr>
          <a:xfrm>
            <a:off x="9331961" y="56017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Meeting</a:t>
            </a:r>
            <a:endParaRPr lang="en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A16E5-1B9A-4774-7695-AA69C5429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Brace 36">
            <a:extLst>
              <a:ext uri="{FF2B5EF4-FFF2-40B4-BE49-F238E27FC236}">
                <a16:creationId xmlns:a16="http://schemas.microsoft.com/office/drawing/2014/main" id="{55359FB8-8C17-555F-05CB-6BE2E3E1305C}"/>
              </a:ext>
            </a:extLst>
          </p:cNvPr>
          <p:cNvSpPr/>
          <p:nvPr/>
        </p:nvSpPr>
        <p:spPr>
          <a:xfrm>
            <a:off x="3465804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7F819CD2-E5E3-779C-F805-BDA3B7552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89045"/>
              </p:ext>
            </p:extLst>
          </p:nvPr>
        </p:nvGraphicFramePr>
        <p:xfrm>
          <a:off x="1668986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C2AD6CA-0EA8-9365-02B4-8832F16CC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60791"/>
              </p:ext>
            </p:extLst>
          </p:nvPr>
        </p:nvGraphicFramePr>
        <p:xfrm>
          <a:off x="1935686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BBB3FA21-CB20-559C-E17F-F66FD8CED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540299"/>
              </p:ext>
            </p:extLst>
          </p:nvPr>
        </p:nvGraphicFramePr>
        <p:xfrm>
          <a:off x="2529567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A1C884BF-2888-4BFC-BCB9-5144A8A6EC2B}"/>
              </a:ext>
            </a:extLst>
          </p:cNvPr>
          <p:cNvSpPr/>
          <p:nvPr/>
        </p:nvSpPr>
        <p:spPr>
          <a:xfrm>
            <a:off x="657501" y="4742296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93ECF23-D3BA-6572-A2B5-C6C9370B4900}"/>
              </a:ext>
            </a:extLst>
          </p:cNvPr>
          <p:cNvSpPr/>
          <p:nvPr/>
        </p:nvSpPr>
        <p:spPr>
          <a:xfrm>
            <a:off x="594586" y="395918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21194448-0AD4-F5E9-73ED-91D88E470323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36459" y="4318587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816D2C58-056C-932A-64C4-EEDE5B3F6381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231124" y="6322230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en-US" sz="2000" b="0" strike="noStrike" spc="-1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966F8A3-1A28-BE08-E9A4-BD25470DD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442" y="42332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1E067-AFE7-31A5-B437-EF328E9E3FA9}"/>
              </a:ext>
            </a:extLst>
          </p:cNvPr>
          <p:cNvSpPr txBox="1"/>
          <p:nvPr/>
        </p:nvSpPr>
        <p:spPr>
          <a:xfrm>
            <a:off x="4257007" y="852462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US" dirty="0"/>
          </a:p>
          <a:p>
            <a:pPr marL="61913" indent="-342900">
              <a:buFont typeface="+mj-lt"/>
              <a:buAutoNum type="arabicPeriod"/>
            </a:pPr>
            <a:r>
              <a:rPr lang="en-US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SIM layers</a:t>
            </a:r>
          </a:p>
          <a:p>
            <a:pPr marL="176213"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06E20-5E3C-1FA0-491D-CAAA4299864D}"/>
              </a:ext>
            </a:extLst>
          </p:cNvPr>
          <p:cNvSpPr/>
          <p:nvPr/>
        </p:nvSpPr>
        <p:spPr>
          <a:xfrm>
            <a:off x="4035521" y="7523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87C23-DB8B-AB35-385D-A4596258158F}"/>
              </a:ext>
            </a:extLst>
          </p:cNvPr>
          <p:cNvSpPr txBox="1"/>
          <p:nvPr/>
        </p:nvSpPr>
        <p:spPr>
          <a:xfrm>
            <a:off x="3988229" y="24952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Variables</a:t>
            </a:r>
            <a:endParaRPr lang="en-DE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D42C9-046E-C80E-E250-04D9D9BC8073}"/>
              </a:ext>
            </a:extLst>
          </p:cNvPr>
          <p:cNvSpPr txBox="1"/>
          <p:nvPr/>
        </p:nvSpPr>
        <p:spPr>
          <a:xfrm>
            <a:off x="1405789" y="54782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7B817D-8FF7-6ADC-D07E-78E8B816EC56}"/>
              </a:ext>
            </a:extLst>
          </p:cNvPr>
          <p:cNvCxnSpPr/>
          <p:nvPr/>
        </p:nvCxnSpPr>
        <p:spPr>
          <a:xfrm>
            <a:off x="7405445" y="2183177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530E8B4-54D0-7F12-3734-A61E4D33070D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561E7A6-4DE1-FCD3-277D-A55D73B3F553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D7318A9-97FB-9C74-9F85-BE411DC18B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5D4AE1F-D85F-F6D8-FA45-ACD3630A1A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D558B8A-C43D-23DA-EC08-954297B34D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F968788-20C0-9633-0F34-C3D71B358F85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9512CB4-D2DA-EAB1-A090-734E61A6E3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8412B6F-9763-E6CD-CC82-44688A23D02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441BF69-5722-7CD1-5236-1380218CEED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087ABE3-4A34-9FF4-C783-EAF09C282B89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860D178-4FDF-E788-9908-099E0B17B8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6677F55-67C4-BAF1-2B24-C3846C0DBB3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00F817C-BC3B-19F3-7102-8A903CAAA16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DC6379-985A-8254-46B0-6F65E983A65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2176CEB-7BF1-C4DA-CA5E-974D6F1C37A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19C297-2842-DDEB-F622-408AA01079C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3193EEA-BCA8-8BC4-F54F-8125A65D8A2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8863183-A4BC-6A8E-DA3A-E3A566A3591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F98B791-DBCE-F4A9-2317-E6882878232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15482E6-E33E-C28C-AFA3-A8ECE7D7C90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A76CA86-4F9D-6A4A-6B3B-ACF681916DD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33ACF2F-6D63-2F55-DA05-37AA02E316D2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5B7EACE-5566-6734-0C86-3552FC26F4E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59752B0-C631-CF95-A6FF-D8AB2B348F8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147E62F-065B-2B63-FA77-D8DCBE8A8EC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8EDAA8-7B7F-113F-DC4A-FA8E8FD861D4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1ADD6F1-46DA-545E-736C-14BBF25ACC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1D3F796-B7F7-7278-04C0-3D8F3FCBB6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186E71C-B79E-CCB8-6475-356DD1237CA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043427F-1CEA-C871-F994-BF2B96141B04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C006CC5-990A-0C65-755F-EEDD907818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31B878C-30FD-D867-8A59-8CFD8C62EBA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540745-9333-5026-15F9-B0FE50E820B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50E73B-37B3-AFEB-FAE7-23D620B4DFD5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CF6B592-C684-B8B4-C84E-2D6579D89EE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9219586-97BB-2AF9-9A67-1E15D645F1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9C2D8B-6549-8B5F-FA6F-8CA57D31630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42921EA-E847-8141-5C56-49C3163D4CB3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DE8E09F-C5AF-FBB1-7F33-9F09DDA1E27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E92F2C-D9FA-0F19-4E86-DF515F11D64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FC47A6-69D5-2275-4DFE-2C1316C50E2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E75EE17-4789-8858-724E-BAA96D1A96D4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C41838D-9186-D484-6768-B7654F82985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6639C5-3157-211D-16DD-31567465F3B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0B0B555-02A8-F789-6D20-3AEAEE039BB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7F91E79-79BF-38B1-CE08-D158A0EE07DD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580C3EA-1E8D-89E5-3977-87FDDD9B80E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C840D41-D76D-4290-E8FF-C94D6E379BA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07FB0DB-5415-36FE-70C5-251B8D74DEF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959CEB1-8460-5E52-9F75-B7C785D0517C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7364FC1-84DE-431D-8E4F-9972039246A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41B65EE-2EE6-C259-A3D9-769102503A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1315D73-6EB5-E1E2-676A-E58FE4C6C2A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54810DA-988B-CF36-3958-CF1885DAEFF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C0AB7B3-6928-FAC9-FE6F-F8D2A5ED52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CB1C15-D3F7-5A6A-EDA1-D100B53AAF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8971F4F-A713-DA84-5BCE-AD4CABD8FB8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641594-718A-64F3-0497-8E91D2854782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1424D3A-BCF1-57E9-ABDF-B74232B5F0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4B5F8BF-D07D-F1C6-CC93-40D7F4F2A4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7EB4445-1F67-E719-893E-B67BE8A4F24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483DD1-1D5A-CD49-DF1F-1435544A61E0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C29E381-0FCF-A951-50C5-6C8B0ABEE4C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9918777-A2F1-364B-E406-85CCE551A0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C91674D-DED1-D6CD-A0A8-7024E802668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413408-45D4-EFD5-10EB-03A685DB7864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413408-45D4-EFD5-10EB-03A685DB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6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7995FBE-6441-90B8-2EBE-D00F7C9BE7C9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8A4A35B-93BC-54AB-E67C-0494B9856E82}"/>
                  </a:ext>
                </a:extLst>
              </p:cNvPr>
              <p:cNvSpPr txBox="1"/>
              <p:nvPr/>
            </p:nvSpPr>
            <p:spPr>
              <a:xfrm>
                <a:off x="173992" y="2706168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8A4A35B-93BC-54AB-E67C-0494B985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2" y="2706168"/>
                <a:ext cx="491561" cy="369332"/>
              </a:xfrm>
              <a:prstGeom prst="rect">
                <a:avLst/>
              </a:prstGeom>
              <a:blipFill>
                <a:blip r:embed="rId7"/>
                <a:stretch>
                  <a:fillRect r="-21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55E40559-B8FD-4D64-760C-2185F4288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ACDB895A-ABF0-7062-10B7-FA183D356DB5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US" sz="2800" b="0" strike="noStrike" spc="-1" dirty="0">
              <a:latin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E4EF85-7B8D-8FB8-92AE-7CE930823206}"/>
              </a:ext>
            </a:extLst>
          </p:cNvPr>
          <p:cNvCxnSpPr>
            <a:cxnSpLocks/>
          </p:cNvCxnSpPr>
          <p:nvPr/>
        </p:nvCxnSpPr>
        <p:spPr>
          <a:xfrm>
            <a:off x="6255351" y="4804976"/>
            <a:ext cx="568801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37B34-8FD4-782F-D90E-E0E258EB56C1}"/>
                  </a:ext>
                </a:extLst>
              </p:cNvPr>
              <p:cNvSpPr txBox="1"/>
              <p:nvPr/>
            </p:nvSpPr>
            <p:spPr>
              <a:xfrm>
                <a:off x="11782236" y="491438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37B34-8FD4-782F-D90E-E0E258EB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236" y="4914389"/>
                <a:ext cx="161133" cy="276999"/>
              </a:xfrm>
              <a:prstGeom prst="rect">
                <a:avLst/>
              </a:prstGeom>
              <a:blipFill>
                <a:blip r:embed="rId10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2D5CB-831D-96C0-C719-D10A1DC7CB5A}"/>
              </a:ext>
            </a:extLst>
          </p:cNvPr>
          <p:cNvSpPr/>
          <p:nvPr/>
        </p:nvSpPr>
        <p:spPr>
          <a:xfrm>
            <a:off x="6274118" y="434400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6649-BA73-F4C0-4E25-A50B0B750E43}"/>
                  </a:ext>
                </a:extLst>
              </p:cNvPr>
              <p:cNvSpPr txBox="1"/>
              <p:nvPr/>
            </p:nvSpPr>
            <p:spPr>
              <a:xfrm>
                <a:off x="6233478" y="434671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6649-BA73-F4C0-4E25-A50B0B750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78" y="4346714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8D7709-85B7-8D31-942C-2E97949DFDAD}"/>
              </a:ext>
            </a:extLst>
          </p:cNvPr>
          <p:cNvSpPr/>
          <p:nvPr/>
        </p:nvSpPr>
        <p:spPr>
          <a:xfrm>
            <a:off x="7080831" y="43455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1B21-F6EB-C8FB-78D9-27F5BC7712DF}"/>
                  </a:ext>
                </a:extLst>
              </p:cNvPr>
              <p:cNvSpPr txBox="1"/>
              <p:nvPr/>
            </p:nvSpPr>
            <p:spPr>
              <a:xfrm>
                <a:off x="7040191" y="43482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1B21-F6EB-C8FB-78D9-27F5BC771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191" y="4348240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5C77D3-0413-31E7-CBA3-D7499FD21EDF}"/>
              </a:ext>
            </a:extLst>
          </p:cNvPr>
          <p:cNvSpPr/>
          <p:nvPr/>
        </p:nvSpPr>
        <p:spPr>
          <a:xfrm>
            <a:off x="7846185" y="43455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1F6F-3B87-E464-854F-249577D9AA6B}"/>
                  </a:ext>
                </a:extLst>
              </p:cNvPr>
              <p:cNvSpPr txBox="1"/>
              <p:nvPr/>
            </p:nvSpPr>
            <p:spPr>
              <a:xfrm>
                <a:off x="7805545" y="43482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1F6F-3B87-E464-854F-249577D9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545" y="4348240"/>
                <a:ext cx="793026" cy="369332"/>
              </a:xfrm>
              <a:prstGeom prst="rect">
                <a:avLst/>
              </a:prstGeom>
              <a:blipFill>
                <a:blip r:embed="rId13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9957E-9D47-A531-92D7-910C8E573093}"/>
                  </a:ext>
                </a:extLst>
              </p:cNvPr>
              <p:cNvSpPr txBox="1"/>
              <p:nvPr/>
            </p:nvSpPr>
            <p:spPr>
              <a:xfrm>
                <a:off x="8649639" y="4346714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9957E-9D47-A531-92D7-910C8E57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639" y="4346714"/>
                <a:ext cx="3817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D99359D-B527-4D8E-0A60-ED4BA664E192}"/>
              </a:ext>
            </a:extLst>
          </p:cNvPr>
          <p:cNvSpPr/>
          <p:nvPr/>
        </p:nvSpPr>
        <p:spPr>
          <a:xfrm>
            <a:off x="9355445" y="432199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40C51B-7ACF-796F-4259-B2715535B7D4}"/>
                  </a:ext>
                </a:extLst>
              </p:cNvPr>
              <p:cNvSpPr txBox="1"/>
              <p:nvPr/>
            </p:nvSpPr>
            <p:spPr>
              <a:xfrm>
                <a:off x="9314805" y="432470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40C51B-7ACF-796F-4259-B2715535B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805" y="4324706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DC0204-AA13-7C66-EABD-672C9DCF3F09}"/>
              </a:ext>
            </a:extLst>
          </p:cNvPr>
          <p:cNvSpPr/>
          <p:nvPr/>
        </p:nvSpPr>
        <p:spPr>
          <a:xfrm>
            <a:off x="10162158" y="432352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331C7C-91C4-5F43-7E5A-9B608B03665C}"/>
                  </a:ext>
                </a:extLst>
              </p:cNvPr>
              <p:cNvSpPr txBox="1"/>
              <p:nvPr/>
            </p:nvSpPr>
            <p:spPr>
              <a:xfrm>
                <a:off x="10121518" y="432623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331C7C-91C4-5F43-7E5A-9B608B036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518" y="4326232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4D1E4C-F8E1-0BC4-C504-59F5D718EBBC}"/>
              </a:ext>
            </a:extLst>
          </p:cNvPr>
          <p:cNvSpPr/>
          <p:nvPr/>
        </p:nvSpPr>
        <p:spPr>
          <a:xfrm>
            <a:off x="10927512" y="432352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FA60E-0530-BD4A-D542-EBC4CD87B6E6}"/>
                  </a:ext>
                </a:extLst>
              </p:cNvPr>
              <p:cNvSpPr txBox="1"/>
              <p:nvPr/>
            </p:nvSpPr>
            <p:spPr>
              <a:xfrm>
                <a:off x="10886872" y="432623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FA60E-0530-BD4A-D542-EBC4CD87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872" y="4326232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072952-6E2D-6FA6-A74C-95C1950929BA}"/>
              </a:ext>
            </a:extLst>
          </p:cNvPr>
          <p:cNvCxnSpPr>
            <a:cxnSpLocks/>
          </p:cNvCxnSpPr>
          <p:nvPr/>
        </p:nvCxnSpPr>
        <p:spPr>
          <a:xfrm>
            <a:off x="6274118" y="4098714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31AC4-BFB6-2715-2AA6-62D54D0B7EB9}"/>
                  </a:ext>
                </a:extLst>
              </p:cNvPr>
              <p:cNvSpPr txBox="1"/>
              <p:nvPr/>
            </p:nvSpPr>
            <p:spPr>
              <a:xfrm>
                <a:off x="7295511" y="3663724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31AC4-BFB6-2715-2AA6-62D54D0B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11" y="3663724"/>
                <a:ext cx="1101348" cy="394019"/>
              </a:xfrm>
              <a:prstGeom prst="rect">
                <a:avLst/>
              </a:prstGeom>
              <a:blipFill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68044-6BC7-A4FC-007B-F9B35763CDA7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68044-6BC7-A4FC-007B-F9B35763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F26BB6-1530-7319-0DB3-DA019C391E72}"/>
              </a:ext>
            </a:extLst>
          </p:cNvPr>
          <p:cNvCxnSpPr>
            <a:cxnSpLocks/>
          </p:cNvCxnSpPr>
          <p:nvPr/>
        </p:nvCxnSpPr>
        <p:spPr>
          <a:xfrm>
            <a:off x="3232174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406CBE-4C40-AF65-C4EC-1E751B85B627}"/>
                  </a:ext>
                </a:extLst>
              </p:cNvPr>
              <p:cNvSpPr txBox="1"/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406CBE-4C40-AF65-C4EC-1E751B85B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2F39A-E6B5-394E-4CF5-6C7CA1021D1B}"/>
                  </a:ext>
                </a:extLst>
              </p:cNvPr>
              <p:cNvSpPr txBox="1"/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2F39A-E6B5-394E-4CF5-6C7CA1021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blipFill>
                <a:blip r:embed="rId2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157BD9CB-40B9-5A81-DDAA-7E562FAE058E}"/>
              </a:ext>
            </a:extLst>
          </p:cNvPr>
          <p:cNvSpPr/>
          <p:nvPr/>
        </p:nvSpPr>
        <p:spPr>
          <a:xfrm rot="5400000">
            <a:off x="2549228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003235-5A76-89F8-293F-FDE405717C5E}"/>
              </a:ext>
            </a:extLst>
          </p:cNvPr>
          <p:cNvSpPr txBox="1"/>
          <p:nvPr/>
        </p:nvSpPr>
        <p:spPr>
          <a:xfrm>
            <a:off x="8656090" y="1758784"/>
            <a:ext cx="2103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consumption</a:t>
            </a:r>
            <a:endParaRPr lang="en-DE" sz="16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BC1DC9F-3622-E723-030D-52D5F09F609B}"/>
              </a:ext>
            </a:extLst>
          </p:cNvPr>
          <p:cNvSpPr/>
          <p:nvPr/>
        </p:nvSpPr>
        <p:spPr>
          <a:xfrm>
            <a:off x="8656089" y="1758784"/>
            <a:ext cx="3332709" cy="81689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9">
                <a:extLst>
                  <a:ext uri="{FF2B5EF4-FFF2-40B4-BE49-F238E27FC236}">
                    <a16:creationId xmlns:a16="http://schemas.microsoft.com/office/drawing/2014/main" id="{2F66D71A-D78F-2FC7-A5BF-E6DA426422FA}"/>
                  </a:ext>
                </a:extLst>
              </p:cNvPr>
              <p:cNvSpPr txBox="1"/>
              <p:nvPr/>
            </p:nvSpPr>
            <p:spPr>
              <a:xfrm>
                <a:off x="8650284" y="2113311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5" name="TextBox 19">
                <a:extLst>
                  <a:ext uri="{FF2B5EF4-FFF2-40B4-BE49-F238E27FC236}">
                    <a16:creationId xmlns:a16="http://schemas.microsoft.com/office/drawing/2014/main" id="{2F66D71A-D78F-2FC7-A5BF-E6DA4264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84" y="2113311"/>
                <a:ext cx="3452680" cy="49831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21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13" grpId="0" animBg="1"/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3E179-A04F-3D83-CD14-6DFF1002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A1771B3C-74E8-A9D3-E397-B1B3F9482D51}"/>
              </a:ext>
            </a:extLst>
          </p:cNvPr>
          <p:cNvGraphicFramePr>
            <a:graphicFrameLocks noGrp="1"/>
          </p:cNvGraphicFramePr>
          <p:nvPr/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23F8F7A1-7007-B2B0-242A-0F4684724430}"/>
              </a:ext>
            </a:extLst>
          </p:cNvPr>
          <p:cNvGraphicFramePr>
            <a:graphicFrameLocks noGrp="1"/>
          </p:cNvGraphicFramePr>
          <p:nvPr/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C6A000A6-4548-2327-7171-1C618A7D42C7}"/>
              </a:ext>
            </a:extLst>
          </p:cNvPr>
          <p:cNvGraphicFramePr>
            <a:graphicFrameLocks noGrp="1"/>
          </p:cNvGraphicFramePr>
          <p:nvPr/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27" name="PlaceHolder 1">
            <a:extLst>
              <a:ext uri="{FF2B5EF4-FFF2-40B4-BE49-F238E27FC236}">
                <a16:creationId xmlns:a16="http://schemas.microsoft.com/office/drawing/2014/main" id="{38EDE01B-ECA3-24E7-C237-A460DC323042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3E7F9-FA43-EE4A-E7DD-BBA66D594769}"/>
              </a:ext>
            </a:extLst>
          </p:cNvPr>
          <p:cNvSpPr txBox="1"/>
          <p:nvPr/>
        </p:nvSpPr>
        <p:spPr>
          <a:xfrm>
            <a:off x="4066502" y="928662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US" dirty="0"/>
          </a:p>
          <a:p>
            <a:pPr marL="61913" indent="-342900">
              <a:buFont typeface="+mj-lt"/>
              <a:buAutoNum type="arabicPeriod"/>
            </a:pPr>
            <a:r>
              <a:rPr lang="en-US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SIM layers</a:t>
            </a:r>
          </a:p>
          <a:p>
            <a:pPr marL="176213"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US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/>
              <a:t>SIM re-configuration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9D679-95F4-722A-89D0-F52D4D8C44A4}"/>
              </a:ext>
            </a:extLst>
          </p:cNvPr>
          <p:cNvSpPr/>
          <p:nvPr/>
        </p:nvSpPr>
        <p:spPr>
          <a:xfrm>
            <a:off x="3845016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F68A5-34E3-EBB0-51AB-9A8EFCB1587F}"/>
              </a:ext>
            </a:extLst>
          </p:cNvPr>
          <p:cNvSpPr txBox="1"/>
          <p:nvPr/>
        </p:nvSpPr>
        <p:spPr>
          <a:xfrm>
            <a:off x="3845016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Variables</a:t>
            </a:r>
            <a:endParaRPr lang="en-DE" sz="20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CCDB63C1-4EC9-7938-F040-ADC1DA811E62}"/>
              </a:ext>
            </a:extLst>
          </p:cNvPr>
          <p:cNvSpPr/>
          <p:nvPr/>
        </p:nvSpPr>
        <p:spPr>
          <a:xfrm flipV="1">
            <a:off x="626273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5D2D108-6562-620C-6F8D-DBA5914D8E34}"/>
              </a:ext>
            </a:extLst>
          </p:cNvPr>
          <p:cNvSpPr/>
          <p:nvPr/>
        </p:nvSpPr>
        <p:spPr>
          <a:xfrm flipV="1">
            <a:off x="586558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C7016-2F0E-3687-22EA-85564A81CFA1}"/>
              </a:ext>
            </a:extLst>
          </p:cNvPr>
          <p:cNvSpPr txBox="1"/>
          <p:nvPr/>
        </p:nvSpPr>
        <p:spPr>
          <a:xfrm>
            <a:off x="8757691" y="1860385"/>
            <a:ext cx="2103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consumption</a:t>
            </a:r>
            <a:endParaRPr lang="en-DE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D38BD6-02EF-FB0C-FCAE-B46C6C2A1E7B}"/>
              </a:ext>
            </a:extLst>
          </p:cNvPr>
          <p:cNvSpPr/>
          <p:nvPr/>
        </p:nvSpPr>
        <p:spPr>
          <a:xfrm>
            <a:off x="8757690" y="1860385"/>
            <a:ext cx="3332709" cy="81689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E93F14-1563-8339-6AF4-70A64E2A8D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86561" y="2268832"/>
            <a:ext cx="157112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F3146C-770F-58B0-6FEF-D28926944BAE}"/>
              </a:ext>
            </a:extLst>
          </p:cNvPr>
          <p:cNvCxnSpPr/>
          <p:nvPr/>
        </p:nvCxnSpPr>
        <p:spPr>
          <a:xfrm>
            <a:off x="7817129" y="1392072"/>
            <a:ext cx="936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F21C63-6694-A89F-670B-C16B2970019A}"/>
                  </a:ext>
                </a:extLst>
              </p:cNvPr>
              <p:cNvSpPr txBox="1"/>
              <p:nvPr/>
            </p:nvSpPr>
            <p:spPr>
              <a:xfrm>
                <a:off x="8751885" y="1084367"/>
                <a:ext cx="2358338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F21C63-6694-A89F-670B-C16B2970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85" y="1084367"/>
                <a:ext cx="2358338" cy="678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8475B9C-FD44-32E6-0502-B32781546297}"/>
              </a:ext>
            </a:extLst>
          </p:cNvPr>
          <p:cNvSpPr/>
          <p:nvPr/>
        </p:nvSpPr>
        <p:spPr>
          <a:xfrm>
            <a:off x="657501" y="4742296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C291B49-4D60-F349-7710-C06273D37880}"/>
              </a:ext>
            </a:extLst>
          </p:cNvPr>
          <p:cNvSpPr/>
          <p:nvPr/>
        </p:nvSpPr>
        <p:spPr>
          <a:xfrm>
            <a:off x="594586" y="395918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2" name="Graphic 35" descr="Smart Phone with solid fill">
            <a:extLst>
              <a:ext uri="{FF2B5EF4-FFF2-40B4-BE49-F238E27FC236}">
                <a16:creationId xmlns:a16="http://schemas.microsoft.com/office/drawing/2014/main" id="{F513B566-B33A-F1F8-9619-9184B1104B6A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36459" y="4318587"/>
            <a:ext cx="616517" cy="570959"/>
          </a:xfrm>
          <a:prstGeom prst="rect">
            <a:avLst/>
          </a:prstGeom>
          <a:ln w="0">
            <a:noFill/>
          </a:ln>
        </p:spPr>
      </p:pic>
      <p:pic>
        <p:nvPicPr>
          <p:cNvPr id="23" name="Graphic 22" descr="Walk with solid fill">
            <a:extLst>
              <a:ext uri="{FF2B5EF4-FFF2-40B4-BE49-F238E27FC236}">
                <a16:creationId xmlns:a16="http://schemas.microsoft.com/office/drawing/2014/main" id="{1BCFA726-ECDE-DFDD-3D51-7CB310599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442" y="4233266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7CEFB6A-ACBB-14C0-DFEC-067DB2E56093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17F595D-1FBF-49F1-DFE6-2B68E1990184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9BCC5D-D1E0-132F-EF00-7BF1128BDAA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F898227-1485-FE04-9B16-84300CB12F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D3CE32E-6643-B56F-EE10-14D57FAA555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DA4176-DB86-20C8-F2AC-6D1E68DB813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01CECB7-930C-18B6-1618-98F9CD56416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642526C-D22B-6283-B799-58BD2809F2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4012B25-AE91-EC75-ABA6-23B30FA12C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830819-6A0C-2C50-87EB-0775E2EDE66F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FEE2706-1285-E2D8-2E67-66880D0013B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7CD0723-EE49-0156-7431-FC599D62C84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EA7966C-D161-1EE9-A5AD-4F0B124B21F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1AAEBF-F2C2-C346-FBB2-BFB53F801872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8812E5E-F5E3-F655-4EE7-5763EEFACDC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427048F-EE8D-463C-BC6C-ABC1AB9EF50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604954F-D156-61BA-65C6-5D2E0FACC5E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931158-AB18-E95A-8B7B-0EC45DB480B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5FA138D-5E12-A40E-659B-2470AA17FCE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B65AC25-22DF-2821-E018-EFE2EE0998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70A9AB0-0DB2-8545-1923-B1ED1FB954B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3E4F1A-7AA2-8ADD-79F8-362F1BA6B3B7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915F61C-0A1D-5E85-1443-2F34065394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190C249-AA27-1B7B-1F40-027804E30E7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7A61996-D09D-0BAA-972A-104E3035BB0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3E9303F-70E8-476F-B87A-694BEB605112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69AE833-7931-9B5F-4371-95EFA2DA64B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50D0D7C-1136-B10B-B294-09A6E9BF686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D3E028F-ABC5-BC87-2FFA-55EFAC937E7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E36E82F-B6CE-3C52-4BE4-D953620DA116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0ECA5D6-679A-C46B-0CB5-11B5752B540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BDAA01A-6AA8-501F-A3A1-96C9064C494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F89BE1D-2D2E-3E04-AF5C-8F221D964A2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A8E8341-1336-A126-FD3E-CF33F9037FB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E863882-862F-90FD-BEE4-48362B9485E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49FBF00-8C81-14D7-A2F9-638405059B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1B08BC5-ED15-84EF-9569-19C8F990C4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C63C6B8-4791-13CB-F964-D85BBADE640E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E517A1-3DE3-C603-597D-4522EC85D52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3FD3C40-FA18-4D08-D274-62881E4FEA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57339B-97DC-E03A-289D-306DF1C80C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787297-9DB2-E64F-C31E-1101C44FD89B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ADC9020-322D-787A-8835-DF581A82F9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2246D9F-5D9B-546A-69E1-C03D2653883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F1255D2-6F3D-6068-0749-212CA5B1308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CA78D0B-0967-6A02-0E97-35FFF7287516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982F807-B794-B38A-9B27-F98D52C10CD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992F2FC-E815-DABE-F940-74B18F481F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7B46DD-E4AB-F98A-B690-1C4ED1EE8E2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2B658-692F-C5DC-644B-3A3C7FD040BB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E2440E3-20D6-564A-824C-037D1CCA214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D6D9A62-6768-42DB-D320-14CFFF14DA6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7BA0088-2498-731C-C075-76004EB6C63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D04C074-1679-3EAB-369C-3F52AE71EA51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9E0749-0DE7-EBF5-F77D-46A28F4CD9E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99AFDAF-E3EF-E6F9-DB97-7A3D78D2D4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B5036A5-8D92-638C-E014-61755039254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637A10C-E841-9546-63BA-40D48D5C114F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2163DB-6877-7440-F9B8-329A3577052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F19B4F6-641A-4C53-E347-7DD9223C0A6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B4ACBC-61A8-A990-2F58-8571C1C03A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CCFB13-8AF8-B4B8-3275-4B84FBB9D909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7EA13F-C926-57BE-C108-4AB7DAC14B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1A2B09E-4EFA-1D77-4F1F-5E4161A31E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E8C2D4-9DAA-39C3-5444-6F0C3B97C12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3579D8-3F6D-98A4-B2E7-DCA62A3F3BCB}"/>
                  </a:ext>
                </a:extLst>
              </p:cNvPr>
              <p:cNvSpPr txBox="1"/>
              <p:nvPr/>
            </p:nvSpPr>
            <p:spPr>
              <a:xfrm>
                <a:off x="1380217" y="3459605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3579D8-3F6D-98A4-B2E7-DCA62A3F3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17" y="3459605"/>
                <a:ext cx="509598" cy="369332"/>
              </a:xfrm>
              <a:prstGeom prst="rect">
                <a:avLst/>
              </a:prstGeom>
              <a:blipFill>
                <a:blip r:embed="rId6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4098C6D-7BBD-4522-A0F1-32DF72421D5D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F38E0-8FD6-2ECF-449D-5BD68D46D7C3}"/>
                  </a:ext>
                </a:extLst>
              </p:cNvPr>
              <p:cNvSpPr txBox="1"/>
              <p:nvPr/>
            </p:nvSpPr>
            <p:spPr>
              <a:xfrm>
                <a:off x="1581162" y="2863967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F38E0-8FD6-2ECF-449D-5BD68D46D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863967"/>
                <a:ext cx="491561" cy="369332"/>
              </a:xfrm>
              <a:prstGeom prst="rect">
                <a:avLst/>
              </a:prstGeom>
              <a:blipFill>
                <a:blip r:embed="rId7"/>
                <a:stretch>
                  <a:fillRect r="-19753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Graphic 96" descr="Processor outline">
            <a:extLst>
              <a:ext uri="{FF2B5EF4-FFF2-40B4-BE49-F238E27FC236}">
                <a16:creationId xmlns:a16="http://schemas.microsoft.com/office/drawing/2014/main" id="{06C23FB7-298B-3174-C0DB-88CAE6C1C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6E5D94E-759C-8BA8-A699-11C68211ECFF}"/>
              </a:ext>
            </a:extLst>
          </p:cNvPr>
          <p:cNvCxnSpPr>
            <a:cxnSpLocks/>
          </p:cNvCxnSpPr>
          <p:nvPr/>
        </p:nvCxnSpPr>
        <p:spPr>
          <a:xfrm>
            <a:off x="4804610" y="5396728"/>
            <a:ext cx="568801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0DA9CE-D0B9-12E1-B089-5C2667E893D2}"/>
                  </a:ext>
                </a:extLst>
              </p:cNvPr>
              <p:cNvSpPr txBox="1"/>
              <p:nvPr/>
            </p:nvSpPr>
            <p:spPr>
              <a:xfrm>
                <a:off x="10331495" y="5506141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0DA9CE-D0B9-12E1-B089-5C2667E8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495" y="5506141"/>
                <a:ext cx="161133" cy="276999"/>
              </a:xfrm>
              <a:prstGeom prst="rect">
                <a:avLst/>
              </a:prstGeom>
              <a:blipFill>
                <a:blip r:embed="rId10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7AF28AC-966D-93B0-2111-EFF0C9671000}"/>
              </a:ext>
            </a:extLst>
          </p:cNvPr>
          <p:cNvSpPr/>
          <p:nvPr/>
        </p:nvSpPr>
        <p:spPr>
          <a:xfrm>
            <a:off x="4823377" y="493575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761765-7DC4-4F11-5CCB-D156482F0EE1}"/>
                  </a:ext>
                </a:extLst>
              </p:cNvPr>
              <p:cNvSpPr txBox="1"/>
              <p:nvPr/>
            </p:nvSpPr>
            <p:spPr>
              <a:xfrm>
                <a:off x="4782737" y="493846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761765-7DC4-4F11-5CCB-D156482F0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37" y="4938466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DCF62DD-89CF-3D8B-79C7-8894A90BB8DE}"/>
              </a:ext>
            </a:extLst>
          </p:cNvPr>
          <p:cNvSpPr/>
          <p:nvPr/>
        </p:nvSpPr>
        <p:spPr>
          <a:xfrm>
            <a:off x="5630090" y="493728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D77A311-D894-BBA6-F4C2-DA37935CECB3}"/>
                  </a:ext>
                </a:extLst>
              </p:cNvPr>
              <p:cNvSpPr txBox="1"/>
              <p:nvPr/>
            </p:nvSpPr>
            <p:spPr>
              <a:xfrm>
                <a:off x="5589450" y="493999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D77A311-D894-BBA6-F4C2-DA37935CE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50" y="4939992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CAE08D-8AF7-32FC-FBB3-256E0AE6052E}"/>
              </a:ext>
            </a:extLst>
          </p:cNvPr>
          <p:cNvSpPr/>
          <p:nvPr/>
        </p:nvSpPr>
        <p:spPr>
          <a:xfrm>
            <a:off x="6395444" y="493728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B99DDF5-9A30-48B5-3D33-14C39B5E5229}"/>
                  </a:ext>
                </a:extLst>
              </p:cNvPr>
              <p:cNvSpPr txBox="1"/>
              <p:nvPr/>
            </p:nvSpPr>
            <p:spPr>
              <a:xfrm>
                <a:off x="6354804" y="493999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B99DDF5-9A30-48B5-3D33-14C39B5E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804" y="4939992"/>
                <a:ext cx="793026" cy="369332"/>
              </a:xfrm>
              <a:prstGeom prst="rect">
                <a:avLst/>
              </a:prstGeom>
              <a:blipFill>
                <a:blip r:embed="rId13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A98102-3489-99E0-4DD2-8E4DC4C71C90}"/>
                  </a:ext>
                </a:extLst>
              </p:cNvPr>
              <p:cNvSpPr txBox="1"/>
              <p:nvPr/>
            </p:nvSpPr>
            <p:spPr>
              <a:xfrm>
                <a:off x="7198898" y="493846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A98102-3489-99E0-4DD2-8E4DC4C7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98" y="4938466"/>
                <a:ext cx="3817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BD1BEE46-FCCA-E0BA-D028-6F2BF1659809}"/>
              </a:ext>
            </a:extLst>
          </p:cNvPr>
          <p:cNvSpPr/>
          <p:nvPr/>
        </p:nvSpPr>
        <p:spPr>
          <a:xfrm>
            <a:off x="7904704" y="491375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1BD157-EC56-291D-9C36-5F7144C7B40F}"/>
                  </a:ext>
                </a:extLst>
              </p:cNvPr>
              <p:cNvSpPr txBox="1"/>
              <p:nvPr/>
            </p:nvSpPr>
            <p:spPr>
              <a:xfrm>
                <a:off x="7864064" y="491645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1BD157-EC56-291D-9C36-5F7144C7B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64" y="4916458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0A10C4E-B677-D85F-B9DF-C2149443E01C}"/>
              </a:ext>
            </a:extLst>
          </p:cNvPr>
          <p:cNvSpPr/>
          <p:nvPr/>
        </p:nvSpPr>
        <p:spPr>
          <a:xfrm>
            <a:off x="8711417" y="491527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775A86-105A-C9DE-027A-842BEF4CF3F2}"/>
                  </a:ext>
                </a:extLst>
              </p:cNvPr>
              <p:cNvSpPr txBox="1"/>
              <p:nvPr/>
            </p:nvSpPr>
            <p:spPr>
              <a:xfrm>
                <a:off x="8670777" y="491798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775A86-105A-C9DE-027A-842BEF4C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77" y="4917984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BBD4C52-8FE9-9D36-A2E0-C2A8A841238F}"/>
              </a:ext>
            </a:extLst>
          </p:cNvPr>
          <p:cNvSpPr/>
          <p:nvPr/>
        </p:nvSpPr>
        <p:spPr>
          <a:xfrm>
            <a:off x="9476771" y="491527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EF8EA3-6409-BA20-C034-4675CD0E9697}"/>
                  </a:ext>
                </a:extLst>
              </p:cNvPr>
              <p:cNvSpPr txBox="1"/>
              <p:nvPr/>
            </p:nvSpPr>
            <p:spPr>
              <a:xfrm>
                <a:off x="9436131" y="491798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EF8EA3-6409-BA20-C034-4675CD0E9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131" y="4917984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EF932F2-69DA-D7AC-5DC8-1C420C187C9D}"/>
              </a:ext>
            </a:extLst>
          </p:cNvPr>
          <p:cNvCxnSpPr>
            <a:cxnSpLocks/>
          </p:cNvCxnSpPr>
          <p:nvPr/>
        </p:nvCxnSpPr>
        <p:spPr>
          <a:xfrm>
            <a:off x="4823377" y="4690466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128D8B7-AA38-96EA-02A2-995FC9AEE91E}"/>
                  </a:ext>
                </a:extLst>
              </p:cNvPr>
              <p:cNvSpPr txBox="1"/>
              <p:nvPr/>
            </p:nvSpPr>
            <p:spPr>
              <a:xfrm>
                <a:off x="5897992" y="4187035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128D8B7-AA38-96EA-02A2-995FC9AEE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992" y="4187035"/>
                <a:ext cx="1101348" cy="394019"/>
              </a:xfrm>
              <a:prstGeom prst="rect">
                <a:avLst/>
              </a:prstGeom>
              <a:blipFill>
                <a:blip r:embed="rId1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702DA85-5550-DDA1-3FED-E78388A65F3C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702DA85-5550-DDA1-3FED-E78388A65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9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3">
            <a:extLst>
              <a:ext uri="{FF2B5EF4-FFF2-40B4-BE49-F238E27FC236}">
                <a16:creationId xmlns:a16="http://schemas.microsoft.com/office/drawing/2014/main" id="{64B5595A-9A6D-7EA4-6970-E6213B357AEE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US" sz="2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FA46AB2F-3D81-AFA3-02E5-0B97D2290D31}"/>
                  </a:ext>
                </a:extLst>
              </p:cNvPr>
              <p:cNvSpPr txBox="1"/>
              <p:nvPr/>
            </p:nvSpPr>
            <p:spPr>
              <a:xfrm>
                <a:off x="8751885" y="221491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FA46AB2F-3D81-AFA3-02E5-0B97D229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85" y="2214912"/>
                <a:ext cx="3452680" cy="4983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7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0597-36BC-2A77-ED6D-C33B4646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BED3B4D-9AE8-45D4-27D9-95C618BD4D1A}"/>
              </a:ext>
            </a:extLst>
          </p:cNvPr>
          <p:cNvSpPr/>
          <p:nvPr/>
        </p:nvSpPr>
        <p:spPr>
          <a:xfrm>
            <a:off x="133415" y="4713432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6A7EA481-B01B-4A72-ED17-0FB690CF3977}"/>
              </a:ext>
            </a:extLst>
          </p:cNvPr>
          <p:cNvSpPr/>
          <p:nvPr/>
        </p:nvSpPr>
        <p:spPr>
          <a:xfrm>
            <a:off x="704635" y="3616433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190BCD53-7EB4-E555-738F-08DA6B00AC84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194319" y="434358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A2ABD7D8-E2B9-C910-B329-CCF06B661482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en-US" sz="2000" b="0" strike="noStrike" spc="-1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9D5922AC-87BF-9675-8B68-264558F3B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02" y="425826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FF0D05-0B61-860F-4A2E-C54906FB62D5}"/>
              </a:ext>
            </a:extLst>
          </p:cNvPr>
          <p:cNvSpPr/>
          <p:nvPr/>
        </p:nvSpPr>
        <p:spPr>
          <a:xfrm>
            <a:off x="3926301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31F37-02AA-E591-77B3-7EAB7921992A}"/>
              </a:ext>
            </a:extLst>
          </p:cNvPr>
          <p:cNvSpPr txBox="1"/>
          <p:nvPr/>
        </p:nvSpPr>
        <p:spPr>
          <a:xfrm>
            <a:off x="3926301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Variables</a:t>
            </a:r>
            <a:endParaRPr lang="en-DE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C703F8-ABDD-B711-0A41-DDA8178A933B}"/>
              </a:ext>
            </a:extLst>
          </p:cNvPr>
          <p:cNvCxnSpPr/>
          <p:nvPr/>
        </p:nvCxnSpPr>
        <p:spPr>
          <a:xfrm>
            <a:off x="8162574" y="1392072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4AFAE5-501A-A11B-476C-A50DB131425E}"/>
              </a:ext>
            </a:extLst>
          </p:cNvPr>
          <p:cNvSpPr txBox="1"/>
          <p:nvPr/>
        </p:nvSpPr>
        <p:spPr>
          <a:xfrm>
            <a:off x="6250135" y="414103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Formulation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10E384-8C4E-B784-81D3-00C0DA2B522A}"/>
                  </a:ext>
                </a:extLst>
              </p:cNvPr>
              <p:cNvSpPr txBox="1"/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DE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DE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MU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r-AE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10E384-8C4E-B784-81D3-00C0DA2B5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CD02CCD-01DD-4427-693D-AFE44D9424C1}"/>
              </a:ext>
            </a:extLst>
          </p:cNvPr>
          <p:cNvSpPr/>
          <p:nvPr/>
        </p:nvSpPr>
        <p:spPr>
          <a:xfrm>
            <a:off x="6198550" y="4098925"/>
            <a:ext cx="5652130" cy="2083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C4755B-7A40-A92C-2303-078E2EC90EFB}"/>
              </a:ext>
            </a:extLst>
          </p:cNvPr>
          <p:cNvSpPr txBox="1"/>
          <p:nvPr/>
        </p:nvSpPr>
        <p:spPr>
          <a:xfrm>
            <a:off x="11765416" y="11546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98D48-BB26-0445-EB3D-3678CA3A9399}"/>
              </a:ext>
            </a:extLst>
          </p:cNvPr>
          <p:cNvSpPr txBox="1"/>
          <p:nvPr/>
        </p:nvSpPr>
        <p:spPr>
          <a:xfrm>
            <a:off x="11786356" y="2219139"/>
            <a:ext cx="5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F461C3-457F-5485-1880-4EA7C04783D5}"/>
              </a:ext>
            </a:extLst>
          </p:cNvPr>
          <p:cNvSpPr txBox="1"/>
          <p:nvPr/>
        </p:nvSpPr>
        <p:spPr>
          <a:xfrm>
            <a:off x="9237729" y="46052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  <a:endParaRPr lang="en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4DBD0-EE9E-C5FC-F9E8-F0009D8CE131}"/>
              </a:ext>
            </a:extLst>
          </p:cNvPr>
          <p:cNvSpPr txBox="1"/>
          <p:nvPr/>
        </p:nvSpPr>
        <p:spPr>
          <a:xfrm>
            <a:off x="10345225" y="546296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BE0AD-8C19-7BDC-168F-334CE3BEAECE}"/>
              </a:ext>
            </a:extLst>
          </p:cNvPr>
          <p:cNvSpPr txBox="1"/>
          <p:nvPr/>
        </p:nvSpPr>
        <p:spPr>
          <a:xfrm>
            <a:off x="3996014" y="902777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US" dirty="0"/>
          </a:p>
          <a:p>
            <a:pPr marL="61913" indent="-342900">
              <a:buFont typeface="+mj-lt"/>
              <a:buAutoNum type="arabicPeriod"/>
            </a:pPr>
            <a:r>
              <a:rPr lang="en-US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SIM layers</a:t>
            </a:r>
          </a:p>
          <a:p>
            <a:pPr marL="176213"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US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/>
              <a:t>SIM re-configuration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163A4875-07A8-11CA-146F-F060CE200A66}"/>
              </a:ext>
            </a:extLst>
          </p:cNvPr>
          <p:cNvSpPr/>
          <p:nvPr/>
        </p:nvSpPr>
        <p:spPr>
          <a:xfrm flipV="1">
            <a:off x="621455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C05E8B2-A830-8896-29BF-6641D628346A}"/>
              </a:ext>
            </a:extLst>
          </p:cNvPr>
          <p:cNvSpPr/>
          <p:nvPr/>
        </p:nvSpPr>
        <p:spPr>
          <a:xfrm flipV="1">
            <a:off x="581740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B258A7-E1F0-4B92-E26E-50ED5E080B2D}"/>
              </a:ext>
            </a:extLst>
          </p:cNvPr>
          <p:cNvCxnSpPr>
            <a:cxnSpLocks/>
          </p:cNvCxnSpPr>
          <p:nvPr/>
        </p:nvCxnSpPr>
        <p:spPr>
          <a:xfrm>
            <a:off x="7286971" y="2136287"/>
            <a:ext cx="114911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3F0A67-44BC-F65B-960C-D494065CFFB6}"/>
                  </a:ext>
                </a:extLst>
              </p:cNvPr>
              <p:cNvSpPr txBox="1"/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3F0A67-44BC-F65B-960C-D494065C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106DD-F704-6A12-6E7F-947F13D61940}"/>
                  </a:ext>
                </a:extLst>
              </p:cNvPr>
              <p:cNvSpPr txBox="1"/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DE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de-DE" b="0" i="0" smtClean="0"/>
                            <m:t>J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106DD-F704-6A12-6E7F-947F13D6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79039FA-0C00-8DC9-34EB-0593DD279A7A}"/>
              </a:ext>
            </a:extLst>
          </p:cNvPr>
          <p:cNvSpPr txBox="1"/>
          <p:nvPr/>
        </p:nvSpPr>
        <p:spPr>
          <a:xfrm>
            <a:off x="8436090" y="1891630"/>
            <a:ext cx="2219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consumption</a:t>
            </a:r>
            <a:endParaRPr lang="en-DE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39371-CEF8-4C63-BED3-DC7F019A2391}"/>
              </a:ext>
            </a:extLst>
          </p:cNvPr>
          <p:cNvSpPr/>
          <p:nvPr/>
        </p:nvSpPr>
        <p:spPr>
          <a:xfrm>
            <a:off x="8436090" y="1891630"/>
            <a:ext cx="3414590" cy="86744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2FCB343-727F-8F01-6FBE-38D38F112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183419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D4179E8-825C-7238-5BE4-A46F117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01004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943B1C7-57D9-0552-3BE8-A786C7330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980464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EE900094-6B72-7E7F-6BDD-D27437FB1D05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B3877C-7F4B-69F2-D830-3480D50B2132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FF7A8C7-FDC3-AADB-93AA-2D4F85BF6A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2D60FDC-FFBF-ACB7-2CCD-4F732428D9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DA86D3A-22BD-6E8C-34CB-E46B18AA848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6D710D-0075-4124-7FA0-33BFB0EA122C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D1198E2-DFFD-A290-0A53-B3CC205E827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E3B1063-33A1-AF9B-A11D-4B4D902509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BE21EE3-551F-5B01-2099-66EBAEDA01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4009423-0A8A-CE04-59C0-1CBBABBFF179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7DD1F15-48A5-DF34-76A8-39394B8483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CD1D48B-6380-13BA-A655-6B0D51DA6C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7EA2856-E0E7-4E7E-21B0-9032178F33C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8CED46F-E981-80C8-66E9-C0E60C74A41D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778B9B-C5CB-7FA0-65D8-4E7E3A1FF41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483B1E2-5803-79B4-44A1-8D7022D8C4F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83D1109-87E9-484D-D4D3-83990A2CF91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037D4E-8C30-677E-E0B7-0B116CFAEC71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444372F-4560-4D87-FEFB-457287BC6A4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616B62E-2A52-32FB-747A-063D262976F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19DF1EE-7397-E7C6-2933-EDE245E289E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E5E405D-1101-C430-735B-E9E36651ACAE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0958A3E-4F2A-44DA-1572-A7C4D3DDC4A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F413AC7-74A0-9D23-C550-D4313AFD96B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77B72A1-F372-727A-979D-B820E36BFF2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DF309A9-1590-E0DF-0D0F-F2633A0F62F6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6D8578C-0D21-6A30-DE47-BE0EAD60A2A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CCC8D10-503F-0B82-81B8-CF6C218C1E4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1BD63D6-05C8-45A3-9A66-56A90C6024A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B45FF56-6F42-DE43-B6E7-0374A37FF47D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3CAAC47-3DC9-85FB-F3B9-EA564D18D07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7FED169-01BD-9011-4417-CFE57C867B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67A537B-F355-725A-2823-15214680A15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858A71D-1275-A41B-495D-C4BC89786501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8BF8590-BA9D-06E7-A241-60DAA4B6E3F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2C2F2E2-CCDD-89EF-1B3F-9AEEE1B818A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941275-0CBE-9D24-CC7B-8EE7A815164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293BDA-23C6-DA46-96DA-854445DF56CC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E6446C1-3DBB-C5FE-E284-78DABE072A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CE591C0-9DDD-61A8-CB78-8BA22BB96F3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6CF8534-35AF-8D63-DA54-0AEABAAB3B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D235AC0-E93B-23B9-FC0C-D18394FED3CA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E44523-4D81-86A5-986B-DF60DAEC66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9E9A484-8301-D5D3-12DA-1CE4AA92DDB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F33BC73-FCC1-0355-6C8E-51322EAA262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B87AB5-436E-D7BC-BE83-F9C176F28BC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ACA6D6C-EE71-02E2-FE68-72C031961B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6FCDC51-2A85-8E05-EB2A-E834BAB4E56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AD414FE-F515-AF5A-41DC-895F08AE78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92B011-ECD1-7522-2C4E-CF706CD2DF7B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DCFF9AD-C722-956E-CDAD-9BDE8554D9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1663148-737D-9DD6-737B-1562B3E7B75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0DE5892-3820-5030-A916-AA58D56EFD9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A591AC-166E-737B-6EA3-DE979531AAC0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58CE678-29F8-1E1D-7E43-BC04FAFA521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1B1C9DD-216D-98EE-1E65-A5DB2A78C1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A74915E-5D43-171A-6B59-5FB24C19438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54C2BD-589B-5F78-0E51-771DDE02B0CE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607666A-C56C-F491-AFD2-E9F9D14026A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DFD6483-2328-A936-9990-A2DBD136FC5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823BFF-1C16-79EE-F009-E0C41414715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00D53DF-809B-BF8B-EF01-EA2AD209AAA2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642F17-6A53-1EE8-DDDD-E6483FAB579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9519893-2433-0DB1-E9E4-854590A2383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CFCFBC1-FEFA-1067-4B4D-94344E942F6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E910600-304E-7208-1241-48DFBCEF245A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E910600-304E-7208-1241-48DFBCEF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0E2A07-362F-57A3-34E3-24095BFCE7A3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885189-CBDF-1314-43F0-991B06FF6173}"/>
                  </a:ext>
                </a:extLst>
              </p:cNvPr>
              <p:cNvSpPr txBox="1"/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885189-CBDF-1314-43F0-991B06FF6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blipFill>
                <a:blip r:embed="rId11"/>
                <a:stretch>
                  <a:fillRect r="-18519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Graphic 116" descr="Processor outline">
            <a:extLst>
              <a:ext uri="{FF2B5EF4-FFF2-40B4-BE49-F238E27FC236}">
                <a16:creationId xmlns:a16="http://schemas.microsoft.com/office/drawing/2014/main" id="{A312BFBA-9EDB-D4A5-D6A7-B0DB3C9D47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0547A9-7BDD-EC65-ECC2-0C0FD0237C06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0547A9-7BDD-EC65-ECC2-0C0FD0237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4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33">
            <a:extLst>
              <a:ext uri="{FF2B5EF4-FFF2-40B4-BE49-F238E27FC236}">
                <a16:creationId xmlns:a16="http://schemas.microsoft.com/office/drawing/2014/main" id="{DCF56758-9C6B-101C-C44D-935A60A1900D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US" sz="2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57C7F937-7A6A-AC9E-3D70-3FC5EDCBD9D3}"/>
                  </a:ext>
                </a:extLst>
              </p:cNvPr>
              <p:cNvSpPr txBox="1"/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57C7F937-7A6A-AC9E-3D70-3FC5EDCB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739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CD717-24F8-4D79-D5CD-8CA306599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EDAD75B7-AB85-22B2-D600-2C294251AF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40805" y="2610262"/>
            <a:ext cx="2868444" cy="347524"/>
          </a:xfrm>
          <a:prstGeom prst="bentConnector3">
            <a:avLst>
              <a:gd name="adj1" fmla="val 79517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D77052BB-F0A2-FDB3-BB7D-97486EA65309}"/>
              </a:ext>
            </a:extLst>
          </p:cNvPr>
          <p:cNvCxnSpPr>
            <a:cxnSpLocks/>
            <a:stCxn id="122" idx="0"/>
          </p:cNvCxnSpPr>
          <p:nvPr/>
        </p:nvCxnSpPr>
        <p:spPr>
          <a:xfrm rot="16200000" flipV="1">
            <a:off x="4380470" y="2443474"/>
            <a:ext cx="2229581" cy="231682"/>
          </a:xfrm>
          <a:prstGeom prst="bentConnector3">
            <a:avLst>
              <a:gd name="adj1" fmla="val 8534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1B6B64CC-F06D-A029-C936-BB61AE2D46C1}"/>
              </a:ext>
            </a:extLst>
          </p:cNvPr>
          <p:cNvSpPr/>
          <p:nvPr/>
        </p:nvSpPr>
        <p:spPr>
          <a:xfrm>
            <a:off x="4282211" y="1910156"/>
            <a:ext cx="4225235" cy="1458569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3D95CC71-D13D-196F-8C3D-1010E8794581}"/>
              </a:ext>
            </a:extLst>
          </p:cNvPr>
          <p:cNvSpPr/>
          <p:nvPr/>
        </p:nvSpPr>
        <p:spPr>
          <a:xfrm>
            <a:off x="3465804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647503B2-E75F-34E1-7F7E-4EF5D828E6D1}"/>
              </a:ext>
            </a:extLst>
          </p:cNvPr>
          <p:cNvGraphicFramePr>
            <a:graphicFrameLocks noGrp="1"/>
          </p:cNvGraphicFramePr>
          <p:nvPr/>
        </p:nvGraphicFramePr>
        <p:xfrm>
          <a:off x="1668986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9B955C2-F59C-1F87-9325-A6BAE8DAC56C}"/>
              </a:ext>
            </a:extLst>
          </p:cNvPr>
          <p:cNvGraphicFramePr>
            <a:graphicFrameLocks noGrp="1"/>
          </p:cNvGraphicFramePr>
          <p:nvPr/>
        </p:nvGraphicFramePr>
        <p:xfrm>
          <a:off x="1935686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CD9F876D-CB16-DEF3-3D73-7D0E03AB8DE6}"/>
              </a:ext>
            </a:extLst>
          </p:cNvPr>
          <p:cNvGraphicFramePr>
            <a:graphicFrameLocks noGrp="1"/>
          </p:cNvGraphicFramePr>
          <p:nvPr/>
        </p:nvGraphicFramePr>
        <p:xfrm>
          <a:off x="2529567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9883DF9-7920-768B-5E64-5ECA44903056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7206A4A-84CA-F01F-93B8-A16D4C23B322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D160E9DD-A38E-C719-6F83-4C5A9EC7A3D3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795BF48B-9571-8DB0-CCA6-320D2EC5B87E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723213" y="6396851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US" sz="2000" b="0" strike="noStrike" spc="-1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68D2F973-DD85-A0DB-DD26-AA637A1A5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305AFB-091C-C383-648D-B8C47F0042A1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consumption</a:t>
            </a:r>
            <a:endParaRPr lang="en-D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D4DFD-77D1-AC86-485F-AD1EEB004B4A}"/>
              </a:ext>
            </a:extLst>
          </p:cNvPr>
          <p:cNvSpPr txBox="1"/>
          <p:nvPr/>
        </p:nvSpPr>
        <p:spPr>
          <a:xfrm>
            <a:off x="1405789" y="54782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08E62F59-1C67-D956-F967-BE17E962FC5B}"/>
              </a:ext>
            </a:extLst>
          </p:cNvPr>
          <p:cNvSpPr/>
          <p:nvPr/>
        </p:nvSpPr>
        <p:spPr>
          <a:xfrm flipH="1">
            <a:off x="2578347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5630-592F-2746-6FA3-16A9DA1E7E88}"/>
                  </a:ext>
                </a:extLst>
              </p:cNvPr>
              <p:cNvSpPr txBox="1"/>
              <p:nvPr/>
            </p:nvSpPr>
            <p:spPr>
              <a:xfrm>
                <a:off x="2713933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5630-592F-2746-6FA3-16A9DA1E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33" y="3432288"/>
                <a:ext cx="568195" cy="394019"/>
              </a:xfrm>
              <a:prstGeom prst="rect">
                <a:avLst/>
              </a:prstGeom>
              <a:blipFill>
                <a:blip r:embed="rId6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0D4E9F6-FDC4-C84B-85F6-9314A375EBB2}"/>
              </a:ext>
            </a:extLst>
          </p:cNvPr>
          <p:cNvSpPr/>
          <p:nvPr/>
        </p:nvSpPr>
        <p:spPr>
          <a:xfrm>
            <a:off x="4423718" y="523023"/>
            <a:ext cx="4227663" cy="98186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0F1F6D-1333-FF70-BE7B-E80E6ECE36A5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7AEA1A-198C-962D-EC57-96C1DC8909CC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039CAB0-5A46-79D1-EE85-11DC27C107D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B798359-E0A6-0074-8824-56758053BD7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2D33698-5D1B-3150-BE90-69BB65DD147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ECB5433-1A9F-77D6-59A4-1A22328B205B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8F36589-A691-2DF2-A73F-5E9F7D49A99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0BEBAEF-48E9-A973-2E91-8622BD896BA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E8723B3-267E-AADC-15EE-3250E23BDE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1FFE96-3716-1003-3AF1-612BEEADFA70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ED97DC7-2B1E-2419-01D7-A2E635F341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AD4A2A1-8FBA-7E00-51B2-E60EEAD5952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5274529-43AC-FB4D-20A7-743C050F081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B3100A6-4B7B-5FC2-2AB0-3EE7F2DC6374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7BE447B-D8D4-CB92-3043-D7E595799C3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377CECB-28E3-320C-3AF7-C97EFFC6BB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49D5D9A-A162-049E-6E4B-1DC5660CBA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5F6D665-E82E-20FE-1793-E72585752AF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B04E9EE-CF4D-099A-4049-B265E7012F6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4F219D1-5894-E74D-13D9-1F5E18A923F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BF7179C-4BDB-BC62-712F-96B8C40A941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E83D6F-93A6-09A5-93EE-56118DDA10B4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2DDED3-26DC-B08F-E219-A9F8E4F7D5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55567F2-A462-112A-8673-70E3328F25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0720B4-14D3-20D8-BDF8-A2B4E155D79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C3EC12C-9447-D2FC-E957-D905356749A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7505AE1-31B4-25BB-2732-9AF1D28F26E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8852546-D299-91C4-34CE-FDB06C5975C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3BAD7E3-6C6E-C2E8-4084-8298CC7C49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099FE11-62DE-0BD7-7BF1-870CF12B1515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740BA46-907C-B5F7-597D-C19E774EA1A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7C41336-65DC-2E1B-BD6C-9AB53834F3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4AC7F17-C85C-A149-1B68-ACEB9861B40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368ADA4-8813-E5BD-0E03-91B9CDF76CE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3336F86-0F6D-627B-6B98-DC54E01089C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408EC95-189D-0B51-4A39-82194B4164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21463D5-1417-59A1-3C96-6B16B453355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8AE5EB5-D582-CF85-67A5-8992D4C5E989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ADDD8A0-39C0-AE6B-4DF9-D940D02DCEC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935FF48-69CE-A2CD-4569-A314E6F8829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61E6D24-2AAF-F0B3-BC6F-FFECA07AD38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5EAD5F2-1038-EFA6-C685-DD6DDA9B4FD9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7178823-01A4-FDB0-2B19-F93D330BEBC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C3E27C9-6EBA-8933-809A-80834236661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75DF87E-1A8B-6D71-5634-ECADC2C49C3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4809636-59C8-C122-6C29-C8E17AFAE3D7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8A45A5F-3C5A-90CB-E7A7-013DAB682A1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B8F4435-F37C-3ED5-1D52-748A50143C7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CF64FAF-D29E-96B9-44C4-2B17AE947BB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6D7FCF-8063-342A-7F96-28B30565593F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03D0705-F71B-BCDF-2499-B546EA506C9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722A3F1-91F6-3888-FB1E-452D849A49A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39DA85-B44B-B6FE-8DCA-16FA6DB233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AC60291-F586-F417-9132-70EA7A69286A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6B3D169-A961-ED0E-3B33-0115727AB41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1C57F15-725E-E510-02D9-90FAFDC803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2E929C8-BBF7-C17D-D045-D99E7ADA970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2E64BAB-041E-B878-B4A7-DB596FDDECF1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97FF605-DB22-2029-6438-B890EE1C5BC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701DC39-2025-F5CD-5177-4CA63A9D24F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C00CBEC-D7AF-08C0-543F-F5E39C9E53E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15749-1A87-8465-C5F3-D5379D5F32E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B1631C-86C3-2964-B090-B34583669E0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A50B4F2-6F83-17E5-95C4-E26A3C59C3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F498382-5E3B-36CB-B315-E55966B114C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38CD31D-B374-B6EC-21CB-40340A55509F}"/>
                  </a:ext>
                </a:extLst>
              </p:cNvPr>
              <p:cNvSpPr txBox="1"/>
              <p:nvPr/>
            </p:nvSpPr>
            <p:spPr>
              <a:xfrm>
                <a:off x="1514741" y="4241035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38CD31D-B374-B6EC-21CB-40340A555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41" y="4241035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5952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F57E8C1-0509-1551-94F3-386CD34764DB}"/>
              </a:ext>
            </a:extLst>
          </p:cNvPr>
          <p:cNvCxnSpPr/>
          <p:nvPr/>
        </p:nvCxnSpPr>
        <p:spPr>
          <a:xfrm flipV="1">
            <a:off x="1613956" y="4218246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C37A72-CCF0-AFCB-187F-BB6DD2438C2E}"/>
                  </a:ext>
                </a:extLst>
              </p:cNvPr>
              <p:cNvSpPr txBox="1"/>
              <p:nvPr/>
            </p:nvSpPr>
            <p:spPr>
              <a:xfrm>
                <a:off x="66107" y="3206778"/>
                <a:ext cx="2501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FPGA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drive</m:t>
                              </m:r>
                              <m: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circuit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C37A72-CCF0-AFCB-187F-BB6DD243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" y="3206778"/>
                <a:ext cx="250162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8577F46A-5980-6EBA-AEFA-A03B90D777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323" y="2611425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B4F660A9-047F-990E-022A-485C89647656}"/>
              </a:ext>
            </a:extLst>
          </p:cNvPr>
          <p:cNvSpPr/>
          <p:nvPr/>
        </p:nvSpPr>
        <p:spPr>
          <a:xfrm>
            <a:off x="0" y="1257"/>
            <a:ext cx="4257007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Energy-consumption model</a:t>
            </a:r>
            <a:endParaRPr lang="en-US" sz="2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00D23-8F0B-825A-B182-6AF97EF84045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00D23-8F0B-825A-B182-6AF97EF84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3FC715-4635-0E17-2664-591893143CFF}"/>
              </a:ext>
            </a:extLst>
          </p:cNvPr>
          <p:cNvCxnSpPr>
            <a:cxnSpLocks/>
          </p:cNvCxnSpPr>
          <p:nvPr/>
        </p:nvCxnSpPr>
        <p:spPr>
          <a:xfrm>
            <a:off x="3232174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0F38D-A1A4-2746-63E0-D9A209102E33}"/>
                  </a:ext>
                </a:extLst>
              </p:cNvPr>
              <p:cNvSpPr txBox="1"/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0F38D-A1A4-2746-63E0-D9A209102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C2FF90-0C6C-8D35-E600-BE83D7DA3EB0}"/>
                  </a:ext>
                </a:extLst>
              </p:cNvPr>
              <p:cNvSpPr txBox="1"/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C2FF90-0C6C-8D35-E600-BE83D7DA3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8CEF1626-941F-53FD-6D0A-0E03FD3563E1}"/>
              </a:ext>
            </a:extLst>
          </p:cNvPr>
          <p:cNvSpPr/>
          <p:nvPr/>
        </p:nvSpPr>
        <p:spPr>
          <a:xfrm rot="5400000">
            <a:off x="2549228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58E975-E4A1-674F-13C3-E358B4976976}"/>
                  </a:ext>
                </a:extLst>
              </p:cNvPr>
              <p:cNvSpPr txBox="1"/>
              <p:nvPr/>
            </p:nvSpPr>
            <p:spPr>
              <a:xfrm>
                <a:off x="4217028" y="3674105"/>
                <a:ext cx="2788146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MU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MU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58E975-E4A1-674F-13C3-E358B497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28" y="3674105"/>
                <a:ext cx="2788146" cy="413768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E8511EEF-7671-2D68-70FD-5A481B094C7C}"/>
              </a:ext>
            </a:extLst>
          </p:cNvPr>
          <p:cNvSpPr txBox="1"/>
          <p:nvPr/>
        </p:nvSpPr>
        <p:spPr>
          <a:xfrm>
            <a:off x="4257007" y="1648509"/>
            <a:ext cx="1242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Protocol</a:t>
            </a:r>
            <a:endParaRPr lang="en-DE" sz="16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AFF3AF9-54C2-4408-F48F-EF8FB2C3D49E}"/>
              </a:ext>
            </a:extLst>
          </p:cNvPr>
          <p:cNvSpPr txBox="1"/>
          <p:nvPr/>
        </p:nvSpPr>
        <p:spPr>
          <a:xfrm>
            <a:off x="6942119" y="3761027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(2)</a:t>
            </a:r>
            <a:endParaRPr lang="LID4096" sz="1500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820EA87-889D-54EF-8766-BF1655663412}"/>
              </a:ext>
            </a:extLst>
          </p:cNvPr>
          <p:cNvGrpSpPr/>
          <p:nvPr/>
        </p:nvGrpSpPr>
        <p:grpSpPr>
          <a:xfrm>
            <a:off x="4492322" y="1877303"/>
            <a:ext cx="4089873" cy="1497159"/>
            <a:chOff x="8756062" y="1133890"/>
            <a:chExt cx="4089873" cy="149715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14FF2A4-4378-84EA-9CB2-03D9F131AC1C}"/>
                </a:ext>
              </a:extLst>
            </p:cNvPr>
            <p:cNvCxnSpPr>
              <a:cxnSpLocks/>
            </p:cNvCxnSpPr>
            <p:nvPr/>
          </p:nvCxnSpPr>
          <p:spPr>
            <a:xfrm>
              <a:off x="8777935" y="2244637"/>
              <a:ext cx="40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F6351C-4A9F-4A4D-5CB3-F04D97519CCB}"/>
                    </a:ext>
                  </a:extLst>
                </p:cNvPr>
                <p:cNvSpPr txBox="1"/>
                <p:nvPr/>
              </p:nvSpPr>
              <p:spPr>
                <a:xfrm>
                  <a:off x="12636040" y="2354050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F6351C-4A9F-4A4D-5CB3-F04D97519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6040" y="2354050"/>
                  <a:ext cx="16113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926" r="-22222" b="-652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4AE655E-E67A-8821-2715-5EB83F9A790B}"/>
                </a:ext>
              </a:extLst>
            </p:cNvPr>
            <p:cNvSpPr/>
            <p:nvPr/>
          </p:nvSpPr>
          <p:spPr>
            <a:xfrm>
              <a:off x="8796702" y="1783667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BE819-E47E-6E41-62FE-03F61C83091C}"/>
                    </a:ext>
                  </a:extLst>
                </p:cNvPr>
                <p:cNvSpPr txBox="1"/>
                <p:nvPr/>
              </p:nvSpPr>
              <p:spPr>
                <a:xfrm>
                  <a:off x="8756062" y="1786375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BE819-E47E-6E41-62FE-03F61C830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6062" y="1786375"/>
                  <a:ext cx="793026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6CB7B41-B5C5-DA93-04DD-A9D92937BC2C}"/>
                </a:ext>
              </a:extLst>
            </p:cNvPr>
            <p:cNvSpPr/>
            <p:nvPr/>
          </p:nvSpPr>
          <p:spPr>
            <a:xfrm>
              <a:off x="9603415" y="1785193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09E4FE-57BC-9721-93E1-9A7A159B0D43}"/>
                    </a:ext>
                  </a:extLst>
                </p:cNvPr>
                <p:cNvSpPr txBox="1"/>
                <p:nvPr/>
              </p:nvSpPr>
              <p:spPr>
                <a:xfrm>
                  <a:off x="9562775" y="1787901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09E4FE-57BC-9721-93E1-9A7A159B0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2775" y="1787901"/>
                  <a:ext cx="793026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6EA0F5F-1F97-52C2-D596-8DECEC6990A0}"/>
                </a:ext>
              </a:extLst>
            </p:cNvPr>
            <p:cNvSpPr/>
            <p:nvPr/>
          </p:nvSpPr>
          <p:spPr>
            <a:xfrm>
              <a:off x="10368769" y="1785193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C387B4-CDA2-4172-5030-7736F4FDE948}"/>
                    </a:ext>
                  </a:extLst>
                </p:cNvPr>
                <p:cNvSpPr txBox="1"/>
                <p:nvPr/>
              </p:nvSpPr>
              <p:spPr>
                <a:xfrm>
                  <a:off x="10328129" y="1787901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C387B4-CDA2-4172-5030-7736F4FD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29" y="1787901"/>
                  <a:ext cx="793026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900221C-4CE9-CAC6-4402-43F3EC803E88}"/>
                    </a:ext>
                  </a:extLst>
                </p:cNvPr>
                <p:cNvSpPr txBox="1"/>
                <p:nvPr/>
              </p:nvSpPr>
              <p:spPr>
                <a:xfrm>
                  <a:off x="11172223" y="1786375"/>
                  <a:ext cx="3817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900221C-4CE9-CAC6-4402-43F3EC803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2223" y="1786375"/>
                  <a:ext cx="3817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370FB5A-188E-0E34-ECC8-A0C403AA98B8}"/>
                </a:ext>
              </a:extLst>
            </p:cNvPr>
            <p:cNvSpPr/>
            <p:nvPr/>
          </p:nvSpPr>
          <p:spPr>
            <a:xfrm>
              <a:off x="11878029" y="1761659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D90F8AD-A5D8-D49E-C60B-22B5665B3B96}"/>
                    </a:ext>
                  </a:extLst>
                </p:cNvPr>
                <p:cNvSpPr txBox="1"/>
                <p:nvPr/>
              </p:nvSpPr>
              <p:spPr>
                <a:xfrm>
                  <a:off x="11837389" y="1764367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D90F8AD-A5D8-D49E-C60B-22B5665B3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7389" y="1764367"/>
                  <a:ext cx="793026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6923" b="-15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3A0663E-342C-9F85-E25D-AE489E9FB5C4}"/>
                </a:ext>
              </a:extLst>
            </p:cNvPr>
            <p:cNvCxnSpPr>
              <a:cxnSpLocks/>
            </p:cNvCxnSpPr>
            <p:nvPr/>
          </p:nvCxnSpPr>
          <p:spPr>
            <a:xfrm>
              <a:off x="8796702" y="1538375"/>
              <a:ext cx="3081327" cy="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51C5B9C-679C-1089-6C8D-256A9D2C283D}"/>
                    </a:ext>
                  </a:extLst>
                </p:cNvPr>
                <p:cNvSpPr txBox="1"/>
                <p:nvPr/>
              </p:nvSpPr>
              <p:spPr>
                <a:xfrm>
                  <a:off x="9801736" y="1133890"/>
                  <a:ext cx="1101348" cy="394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51C5B9C-679C-1089-6C8D-256A9D2C2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736" y="1133890"/>
                  <a:ext cx="1101348" cy="394019"/>
                </a:xfrm>
                <a:prstGeom prst="rect">
                  <a:avLst/>
                </a:prstGeom>
                <a:blipFill>
                  <a:blip r:embed="rId21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ECF553B-8CA7-67A9-11FF-A16F21EA3E90}"/>
                  </a:ext>
                </a:extLst>
              </p:cNvPr>
              <p:cNvSpPr txBox="1"/>
              <p:nvPr/>
            </p:nvSpPr>
            <p:spPr>
              <a:xfrm>
                <a:off x="4226755" y="4403076"/>
                <a:ext cx="6309113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FPGA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ECF553B-8CA7-67A9-11FF-A16F21EA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55" y="4403076"/>
                <a:ext cx="6309113" cy="413768"/>
              </a:xfrm>
              <a:prstGeom prst="rect">
                <a:avLst/>
              </a:prstGeom>
              <a:blipFill>
                <a:blip r:embed="rId2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C1291132-397A-04FA-5E00-C9D058AC1108}"/>
              </a:ext>
            </a:extLst>
          </p:cNvPr>
          <p:cNvSpPr txBox="1"/>
          <p:nvPr/>
        </p:nvSpPr>
        <p:spPr>
          <a:xfrm>
            <a:off x="10578044" y="4422307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(3)</a:t>
            </a:r>
            <a:endParaRPr lang="LID4096" sz="1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FAAB59B-9B8D-72F1-7190-3A6C39302172}"/>
              </a:ext>
            </a:extLst>
          </p:cNvPr>
          <p:cNvSpPr txBox="1"/>
          <p:nvPr/>
        </p:nvSpPr>
        <p:spPr>
          <a:xfrm>
            <a:off x="0" y="6441585"/>
            <a:ext cx="116283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[1] J. Wang et al., “Reconfigurable Intelligent Surface: Power Consumption </a:t>
            </a:r>
            <a:r>
              <a:rPr lang="en-GB" sz="900" dirty="0" err="1"/>
              <a:t>Modeling</a:t>
            </a:r>
            <a:r>
              <a:rPr lang="en-GB" sz="900" dirty="0"/>
              <a:t> and Practical Measurement Validation,” IEEE Transactions on Communications, vol. 72, no. 9, pp. 5720–5734, Sep. 2024</a:t>
            </a:r>
            <a:endParaRPr lang="LID4096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19">
                <a:extLst>
                  <a:ext uri="{FF2B5EF4-FFF2-40B4-BE49-F238E27FC236}">
                    <a16:creationId xmlns:a16="http://schemas.microsoft.com/office/drawing/2014/main" id="{055F774F-8F83-F096-38A2-40FC573FCC77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27" name="TextBox 19">
                <a:extLst>
                  <a:ext uri="{FF2B5EF4-FFF2-40B4-BE49-F238E27FC236}">
                    <a16:creationId xmlns:a16="http://schemas.microsoft.com/office/drawing/2014/main" id="{055F774F-8F83-F096-38A2-40FC573FC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TextBox 227">
            <a:extLst>
              <a:ext uri="{FF2B5EF4-FFF2-40B4-BE49-F238E27FC236}">
                <a16:creationId xmlns:a16="http://schemas.microsoft.com/office/drawing/2014/main" id="{460BF20B-E60A-8406-9ECC-4EA7AF919617}"/>
              </a:ext>
            </a:extLst>
          </p:cNvPr>
          <p:cNvSpPr txBox="1"/>
          <p:nvPr/>
        </p:nvSpPr>
        <p:spPr>
          <a:xfrm>
            <a:off x="8103598" y="1020536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(1)</a:t>
            </a:r>
            <a:endParaRPr lang="LID4096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250D21-27E0-D6EB-B216-56D308A55F0C}"/>
                  </a:ext>
                </a:extLst>
              </p:cNvPr>
              <p:cNvSpPr txBox="1"/>
              <p:nvPr/>
            </p:nvSpPr>
            <p:spPr>
              <a:xfrm>
                <a:off x="552187" y="1545985"/>
                <a:ext cx="56819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250D21-27E0-D6EB-B216-56D308A55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87" y="1545985"/>
                <a:ext cx="568195" cy="390748"/>
              </a:xfrm>
              <a:prstGeom prst="rect">
                <a:avLst/>
              </a:prstGeom>
              <a:blipFill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95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22" grpId="0"/>
      <p:bldP spid="126" grpId="0"/>
      <p:bldP spid="133" grpId="0"/>
      <p:bldP spid="139" grpId="0"/>
      <p:bldP spid="1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3B76-3F2D-F170-2A11-C4AB7F66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9095D6-5361-2669-858B-1391243BEFB1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29ECCDEA-D8F9-C881-290D-0201ECEA3C37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4E666971-7844-E41E-7C27-F4F11A05B46A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9D655CDE-2A38-78EB-9B09-9522368F3C7E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723213" y="6396851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US" sz="2000" b="0" strike="noStrike" spc="-1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AC0EE894-2845-E3BC-0485-92AF9D4D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99E75B-2514-6B3A-6709-43700E21A280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consumption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885554-51CF-4533-A869-FC40CCE2150F}"/>
                  </a:ext>
                </a:extLst>
              </p:cNvPr>
              <p:cNvSpPr txBox="1"/>
              <p:nvPr/>
            </p:nvSpPr>
            <p:spPr>
              <a:xfrm>
                <a:off x="1462208" y="3467812"/>
                <a:ext cx="13640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885554-51CF-4533-A869-FC40CCE21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08" y="3467812"/>
                <a:ext cx="136404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0A70CE1-50B9-D9DB-8F1E-7810157FC849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C411557-CA5F-CF93-343F-C5CDC477C3AE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C411557-CA5F-CF93-343F-C5CDC477C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328CE2-D24B-4AD4-9318-913DCF8E21A4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1024CBD-5405-2B9A-489C-71394B503737}"/>
                  </a:ext>
                </a:extLst>
              </p:cNvPr>
              <p:cNvSpPr txBox="1"/>
              <p:nvPr/>
            </p:nvSpPr>
            <p:spPr>
              <a:xfrm>
                <a:off x="-25092" y="3471697"/>
                <a:ext cx="1679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control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board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1024CBD-5405-2B9A-489C-71394B50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092" y="3471697"/>
                <a:ext cx="167945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73EE81EF-8CC3-A94D-9CB2-73C94A06E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412" y="3764586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484F5F9E-3BE7-516F-E9A4-0706D48084CC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US" sz="2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0D3A1-8E90-0658-D1B7-AC065423F0E0}"/>
                  </a:ext>
                </a:extLst>
              </p:cNvPr>
              <p:cNvSpPr txBox="1"/>
              <p:nvPr/>
            </p:nvSpPr>
            <p:spPr>
              <a:xfrm>
                <a:off x="358283" y="3201637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0D3A1-8E90-0658-D1B7-AC065423F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3" y="3201637"/>
                <a:ext cx="5458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52DCC5AD-5AFF-E546-CA0F-71AB45572661}"/>
              </a:ext>
            </a:extLst>
          </p:cNvPr>
          <p:cNvSpPr/>
          <p:nvPr/>
        </p:nvSpPr>
        <p:spPr>
          <a:xfrm rot="5400000">
            <a:off x="1634384" y="1745867"/>
            <a:ext cx="145857" cy="2929713"/>
          </a:xfrm>
          <a:prstGeom prst="rightBrace">
            <a:avLst>
              <a:gd name="adj1" fmla="val 77396"/>
              <a:gd name="adj2" fmla="val 871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8551CA1-40A7-BF22-30BA-01544D474E74}"/>
                  </a:ext>
                </a:extLst>
              </p:cNvPr>
              <p:cNvSpPr txBox="1"/>
              <p:nvPr/>
            </p:nvSpPr>
            <p:spPr>
              <a:xfrm>
                <a:off x="3974855" y="1635373"/>
                <a:ext cx="7653476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8551CA1-40A7-BF22-30BA-01544D4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855" y="1635373"/>
                <a:ext cx="7653476" cy="413768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560D5A0E-5ED3-B8EF-04C0-C2F6E128FE55}"/>
              </a:ext>
            </a:extLst>
          </p:cNvPr>
          <p:cNvSpPr txBox="1"/>
          <p:nvPr/>
        </p:nvSpPr>
        <p:spPr>
          <a:xfrm>
            <a:off x="11746100" y="167833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(2)</a:t>
            </a:r>
            <a:endParaRPr lang="LID4096" sz="14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39E709A-CC40-4E69-88EA-AA8DC63E283B}"/>
              </a:ext>
            </a:extLst>
          </p:cNvPr>
          <p:cNvSpPr txBox="1"/>
          <p:nvPr/>
        </p:nvSpPr>
        <p:spPr>
          <a:xfrm>
            <a:off x="0" y="6362562"/>
            <a:ext cx="1162833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[1] J. Wang et al., “Reconfigurable Intelligent Surface: Power Consumption </a:t>
            </a:r>
            <a:r>
              <a:rPr lang="en-GB" sz="900" dirty="0" err="1"/>
              <a:t>Modeling</a:t>
            </a:r>
            <a:r>
              <a:rPr lang="en-GB" sz="900" dirty="0"/>
              <a:t> and Practical Measurement Validation,” IEEE Transactions on Communications, vol. 72, no. 9, pp. 5720–5734, Sep. 2024</a:t>
            </a:r>
            <a:endParaRPr lang="es-ES" sz="900" dirty="0">
              <a:effectLst/>
            </a:endParaRPr>
          </a:p>
          <a:p>
            <a:r>
              <a:rPr lang="es-ES" sz="900" dirty="0">
                <a:effectLst/>
              </a:rPr>
              <a:t>[2] J. </a:t>
            </a:r>
            <a:r>
              <a:rPr lang="es-ES" sz="900" dirty="0" err="1">
                <a:effectLst/>
              </a:rPr>
              <a:t>Tong</a:t>
            </a:r>
            <a:r>
              <a:rPr lang="es-ES" sz="900" dirty="0">
                <a:effectLst/>
              </a:rPr>
              <a:t>, Z. An, X. Zhao, S. </a:t>
            </a:r>
            <a:r>
              <a:rPr lang="es-ES" sz="900" dirty="0" err="1">
                <a:effectLst/>
              </a:rPr>
              <a:t>Liao</a:t>
            </a:r>
            <a:r>
              <a:rPr lang="es-ES" sz="900" dirty="0">
                <a:effectLst/>
              </a:rPr>
              <a:t>, and L. Yang, “In-Sensor Machine </a:t>
            </a:r>
            <a:r>
              <a:rPr lang="es-ES" sz="900" dirty="0" err="1">
                <a:effectLst/>
              </a:rPr>
              <a:t>Learning</a:t>
            </a:r>
            <a:r>
              <a:rPr lang="es-ES" sz="900" dirty="0">
                <a:effectLst/>
              </a:rPr>
              <a:t>: Radio </a:t>
            </a:r>
            <a:r>
              <a:rPr lang="es-ES" sz="900" dirty="0" err="1">
                <a:effectLst/>
              </a:rPr>
              <a:t>Frequency</a:t>
            </a:r>
            <a:r>
              <a:rPr lang="es-ES" sz="900" dirty="0">
                <a:effectLst/>
              </a:rPr>
              <a:t> Neural Networks </a:t>
            </a:r>
            <a:r>
              <a:rPr lang="es-ES" sz="900" dirty="0" err="1">
                <a:effectLst/>
              </a:rPr>
              <a:t>for</a:t>
            </a:r>
            <a:r>
              <a:rPr lang="es-ES" sz="900" dirty="0">
                <a:effectLst/>
              </a:rPr>
              <a:t> Wireless </a:t>
            </a:r>
            <a:r>
              <a:rPr lang="es-ES" sz="900" dirty="0" err="1">
                <a:effectLst/>
              </a:rPr>
              <a:t>Sensing</a:t>
            </a:r>
            <a:r>
              <a:rPr lang="es-ES" sz="900" dirty="0">
                <a:effectLst/>
              </a:rPr>
              <a:t>,” in </a:t>
            </a:r>
            <a:r>
              <a:rPr lang="es-ES" sz="900" i="1" dirty="0" err="1">
                <a:effectLst/>
              </a:rPr>
              <a:t>Proceedings</a:t>
            </a:r>
            <a:r>
              <a:rPr lang="es-ES" sz="900" i="1" dirty="0">
                <a:effectLst/>
              </a:rPr>
              <a:t> </a:t>
            </a:r>
            <a:r>
              <a:rPr lang="es-ES" sz="900" i="1" dirty="0" err="1">
                <a:effectLst/>
              </a:rPr>
              <a:t>of</a:t>
            </a:r>
            <a:r>
              <a:rPr lang="es-ES" sz="900" i="1" dirty="0">
                <a:effectLst/>
              </a:rPr>
              <a:t> </a:t>
            </a:r>
            <a:r>
              <a:rPr lang="es-ES" sz="900" i="1" dirty="0" err="1">
                <a:effectLst/>
              </a:rPr>
              <a:t>the</a:t>
            </a:r>
            <a:r>
              <a:rPr lang="es-ES" sz="900" i="1" dirty="0">
                <a:effectLst/>
              </a:rPr>
              <a:t> </a:t>
            </a:r>
            <a:r>
              <a:rPr lang="es-ES" sz="900" i="1" dirty="0" err="1">
                <a:effectLst/>
              </a:rPr>
              <a:t>Twenty-fifth</a:t>
            </a:r>
            <a:r>
              <a:rPr lang="es-ES" sz="900" i="1" dirty="0">
                <a:effectLst/>
              </a:rPr>
              <a:t> International </a:t>
            </a:r>
            <a:r>
              <a:rPr lang="es-ES" sz="900" i="1" dirty="0" err="1">
                <a:effectLst/>
              </a:rPr>
              <a:t>Symposium</a:t>
            </a:r>
            <a:r>
              <a:rPr lang="es-ES" sz="900" i="1" dirty="0">
                <a:effectLst/>
              </a:rPr>
              <a:t> on </a:t>
            </a:r>
            <a:r>
              <a:rPr lang="es-ES" sz="900" i="1" dirty="0" err="1">
                <a:effectLst/>
              </a:rPr>
              <a:t>Theory</a:t>
            </a:r>
            <a:r>
              <a:rPr lang="es-ES" sz="900" i="1" dirty="0">
                <a:effectLst/>
              </a:rPr>
              <a:t>, </a:t>
            </a:r>
            <a:r>
              <a:rPr lang="es-ES" sz="900" i="1" dirty="0" err="1">
                <a:effectLst/>
              </a:rPr>
              <a:t>Algorithmic</a:t>
            </a:r>
            <a:r>
              <a:rPr lang="es-ES" sz="900" i="1" dirty="0">
                <a:effectLst/>
              </a:rPr>
              <a:t> </a:t>
            </a:r>
            <a:r>
              <a:rPr lang="es-ES" sz="900" i="1" dirty="0" err="1">
                <a:effectLst/>
              </a:rPr>
              <a:t>Foundations</a:t>
            </a:r>
            <a:r>
              <a:rPr lang="es-ES" sz="900" i="1" dirty="0">
                <a:effectLst/>
              </a:rPr>
              <a:t>, and </a:t>
            </a:r>
            <a:r>
              <a:rPr lang="es-ES" sz="900" i="1" dirty="0" err="1">
                <a:effectLst/>
              </a:rPr>
              <a:t>Protocol</a:t>
            </a:r>
            <a:r>
              <a:rPr lang="es-ES" sz="900" i="1" dirty="0">
                <a:effectLst/>
              </a:rPr>
              <a:t> </a:t>
            </a:r>
            <a:r>
              <a:rPr lang="es-ES" sz="900" i="1" dirty="0" err="1">
                <a:effectLst/>
              </a:rPr>
              <a:t>Design</a:t>
            </a:r>
            <a:r>
              <a:rPr lang="es-ES" sz="900" i="1" dirty="0">
                <a:effectLst/>
              </a:rPr>
              <a:t> </a:t>
            </a:r>
            <a:r>
              <a:rPr lang="es-ES" sz="900" i="1" dirty="0" err="1">
                <a:effectLst/>
              </a:rPr>
              <a:t>for</a:t>
            </a:r>
            <a:r>
              <a:rPr lang="es-ES" sz="900" i="1" dirty="0">
                <a:effectLst/>
              </a:rPr>
              <a:t> Mobile Networks and Mobile Computing</a:t>
            </a:r>
            <a:r>
              <a:rPr lang="es-ES" sz="900" dirty="0">
                <a:effectLst/>
              </a:rPr>
              <a:t>, in </a:t>
            </a:r>
            <a:r>
              <a:rPr lang="es-ES" sz="900" dirty="0" err="1">
                <a:effectLst/>
              </a:rPr>
              <a:t>MobiHoc</a:t>
            </a:r>
            <a:r>
              <a:rPr lang="es-ES" sz="900" dirty="0">
                <a:effectLst/>
              </a:rPr>
              <a:t> ’24. New York, NY, USA: </a:t>
            </a:r>
            <a:r>
              <a:rPr lang="es-ES" sz="900" dirty="0" err="1">
                <a:effectLst/>
              </a:rPr>
              <a:t>Association</a:t>
            </a:r>
            <a:r>
              <a:rPr lang="es-ES" sz="900" dirty="0">
                <a:effectLst/>
              </a:rPr>
              <a:t> </a:t>
            </a:r>
            <a:r>
              <a:rPr lang="es-ES" sz="900" dirty="0" err="1">
                <a:effectLst/>
              </a:rPr>
              <a:t>for</a:t>
            </a:r>
            <a:r>
              <a:rPr lang="es-ES" sz="900" dirty="0">
                <a:effectLst/>
              </a:rPr>
              <a:t> Computing </a:t>
            </a:r>
            <a:r>
              <a:rPr lang="es-ES" sz="900" dirty="0" err="1">
                <a:effectLst/>
              </a:rPr>
              <a:t>Machinery</a:t>
            </a:r>
            <a:r>
              <a:rPr lang="es-ES" sz="900" dirty="0">
                <a:effectLst/>
              </a:rPr>
              <a:t>, </a:t>
            </a:r>
            <a:r>
              <a:rPr lang="es-ES" sz="900" dirty="0" err="1">
                <a:effectLst/>
              </a:rPr>
              <a:t>Oktober</a:t>
            </a:r>
            <a:r>
              <a:rPr lang="es-ES" sz="900" dirty="0">
                <a:effectLst/>
              </a:rPr>
              <a:t> 2024, pp. 261–270. </a:t>
            </a:r>
            <a:r>
              <a:rPr lang="es-ES" sz="900" dirty="0" err="1">
                <a:effectLst/>
              </a:rPr>
              <a:t>doi</a:t>
            </a:r>
            <a:r>
              <a:rPr lang="es-ES" sz="900" dirty="0">
                <a:effectLst/>
              </a:rPr>
              <a:t>: </a:t>
            </a:r>
            <a:r>
              <a:rPr lang="es-ES" sz="900" dirty="0">
                <a:effectLst/>
                <a:hlinkClick r:id="rId13"/>
              </a:rPr>
              <a:t>10.1145/3641512.3686393</a:t>
            </a:r>
            <a:r>
              <a:rPr lang="es-ES" sz="900" dirty="0">
                <a:effectLst/>
              </a:rPr>
              <a:t>.</a:t>
            </a:r>
          </a:p>
        </p:txBody>
      </p:sp>
      <p:graphicFrame>
        <p:nvGraphicFramePr>
          <p:cNvPr id="148" name="Table 147">
            <a:extLst>
              <a:ext uri="{FF2B5EF4-FFF2-40B4-BE49-F238E27FC236}">
                <a16:creationId xmlns:a16="http://schemas.microsoft.com/office/drawing/2014/main" id="{D5FA8E2E-CC0A-0F41-CE8F-1CB9DAD36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68947"/>
              </p:ext>
            </p:extLst>
          </p:nvPr>
        </p:nvGraphicFramePr>
        <p:xfrm>
          <a:off x="4796814" y="2419861"/>
          <a:ext cx="2412000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1149">
                  <a:extLst>
                    <a:ext uri="{9D8B030D-6E8A-4147-A177-3AD203B41FA5}">
                      <a16:colId xmlns:a16="http://schemas.microsoft.com/office/drawing/2014/main" val="3284982849"/>
                    </a:ext>
                  </a:extLst>
                </a:gridCol>
                <a:gridCol w="1060851">
                  <a:extLst>
                    <a:ext uri="{9D8B030D-6E8A-4147-A177-3AD203B41FA5}">
                      <a16:colId xmlns:a16="http://schemas.microsoft.com/office/drawing/2014/main" val="136990343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de-DE" sz="1400" dirty="0"/>
                        <a:t>Board</a:t>
                      </a:r>
                      <a:endParaRPr lang="LID4096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Power</a:t>
                      </a:r>
                      <a:endParaRPr lang="LID4096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751205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de-DE" sz="1400" dirty="0"/>
                        <a:t>XC7K70T</a:t>
                      </a:r>
                      <a:endParaRPr lang="LID4096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4.8 W</a:t>
                      </a:r>
                      <a:endParaRPr lang="LID4096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96929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de-DE" sz="1400" dirty="0"/>
                        <a:t>ZYNQ7100</a:t>
                      </a:r>
                      <a:endParaRPr lang="LID4096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1.5 W</a:t>
                      </a:r>
                      <a:endParaRPr lang="LID4096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783368"/>
                  </a:ext>
                </a:extLst>
              </a:tr>
            </a:tbl>
          </a:graphicData>
        </a:graphic>
      </p:graphicFrame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8A6DDAC9-D709-79BD-F995-9779624DC03D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5974953" y="2077002"/>
            <a:ext cx="370720" cy="314999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5FD8E-9D6E-71E0-CB17-807878835100}"/>
                  </a:ext>
                </a:extLst>
              </p:cNvPr>
              <p:cNvSpPr txBox="1"/>
              <p:nvPr/>
            </p:nvSpPr>
            <p:spPr>
              <a:xfrm>
                <a:off x="4510957" y="3634695"/>
                <a:ext cx="6166302" cy="735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drive</m:t>
                          </m:r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unit</m:t>
                          </m:r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5FD8E-9D6E-71E0-CB17-80787883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957" y="3634695"/>
                <a:ext cx="6166302" cy="7359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50124-8D30-94B5-A0E1-C2B6238AC5FA}"/>
                  </a:ext>
                </a:extLst>
              </p:cNvPr>
              <p:cNvSpPr txBox="1"/>
              <p:nvPr/>
            </p:nvSpPr>
            <p:spPr>
              <a:xfrm>
                <a:off x="4622939" y="4425701"/>
                <a:ext cx="4354454" cy="1892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1600" dirty="0"/>
                  <a:t>: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atoms</a:t>
                </a:r>
                <a:endParaRPr lang="de-D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th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atom</m:t>
                                </m:r>
                                <m:r>
                                  <a:rPr lang="de-DE" sz="16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 dirty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de-DE" sz="16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 dirty="0">
                                    <a:latin typeface="Cambria Math" panose="02040503050406030204" pitchFamily="18" charset="0"/>
                                  </a:rPr>
                                  <m:t>reconfigurable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6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sz="1600" dirty="0"/>
                  <a:t>: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atoms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same </a:t>
                </a:r>
                <a:r>
                  <a:rPr lang="de-DE" sz="1600" dirty="0" err="1"/>
                  <a:t>group</a:t>
                </a:r>
                <a:r>
                  <a:rPr lang="de-DE" sz="1600" dirty="0"/>
                  <a:t>, </a:t>
                </a:r>
                <a:r>
                  <a:rPr lang="de-DE" sz="1600" dirty="0" err="1"/>
                  <a:t>where</a:t>
                </a:r>
                <a:r>
                  <a:rPr lang="de-DE" sz="1600" dirty="0"/>
                  <a:t> all </a:t>
                </a:r>
                <a:r>
                  <a:rPr lang="de-DE" sz="1600" dirty="0" err="1"/>
                  <a:t>are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configured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same.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sz="1600" dirty="0"/>
                  <a:t>: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signal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generated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same atom-</a:t>
                </a:r>
                <a:r>
                  <a:rPr lang="de-DE" sz="1600" dirty="0" err="1"/>
                  <a:t>circuit</a:t>
                </a:r>
                <a:r>
                  <a:rPr lang="de-DE" sz="16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50124-8D30-94B5-A0E1-C2B6238AC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939" y="4425701"/>
                <a:ext cx="4354454" cy="1892698"/>
              </a:xfrm>
              <a:prstGeom prst="rect">
                <a:avLst/>
              </a:prstGeom>
              <a:blipFill>
                <a:blip r:embed="rId15"/>
                <a:stretch>
                  <a:fillRect l="-699" t="-968" b="-3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AF3A958-EC04-DD11-5E44-1B7A0D2F90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01280" y="2682543"/>
            <a:ext cx="1585554" cy="20748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577A22-723A-987F-7AA2-06F11ACCCE23}"/>
              </a:ext>
            </a:extLst>
          </p:cNvPr>
          <p:cNvSpPr txBox="1"/>
          <p:nvPr/>
        </p:nvSpPr>
        <p:spPr>
          <a:xfrm>
            <a:off x="10529522" y="386531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(3)</a:t>
            </a:r>
            <a:endParaRPr lang="LID4096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C6A58A-0938-4FFF-A65C-1407237BF643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C6A58A-0938-4FFF-A65C-1407237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DB968E8-2410-9EDF-3CE2-3AB42E0CD9EF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3FA37D-75A5-279F-1379-8C56F6EDB52D}"/>
              </a:ext>
            </a:extLst>
          </p:cNvPr>
          <p:cNvSpPr txBox="1"/>
          <p:nvPr/>
        </p:nvSpPr>
        <p:spPr>
          <a:xfrm>
            <a:off x="11172995" y="265199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(4)</a:t>
            </a:r>
            <a:endParaRPr lang="LID4096" sz="1400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CEE2C90-DF96-C721-8BD1-8DC971EA8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02357"/>
              </p:ext>
            </p:extLst>
          </p:nvPr>
        </p:nvGraphicFramePr>
        <p:xfrm>
          <a:off x="9311213" y="4559533"/>
          <a:ext cx="2412000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1149">
                  <a:extLst>
                    <a:ext uri="{9D8B030D-6E8A-4147-A177-3AD203B41FA5}">
                      <a16:colId xmlns:a16="http://schemas.microsoft.com/office/drawing/2014/main" val="3284982849"/>
                    </a:ext>
                  </a:extLst>
                </a:gridCol>
                <a:gridCol w="1060851">
                  <a:extLst>
                    <a:ext uri="{9D8B030D-6E8A-4147-A177-3AD203B41FA5}">
                      <a16:colId xmlns:a16="http://schemas.microsoft.com/office/drawing/2014/main" val="136990343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Component</a:t>
                      </a:r>
                      <a:endParaRPr lang="LID4096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Power</a:t>
                      </a:r>
                      <a:endParaRPr lang="LID4096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751205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de-DE" sz="1400" dirty="0"/>
                        <a:t>DAC3484</a:t>
                      </a:r>
                      <a:endParaRPr lang="LID4096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250 mW</a:t>
                      </a:r>
                      <a:endParaRPr lang="LID4096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96929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de-DE" sz="1400" dirty="0"/>
                        <a:t>AD8021</a:t>
                      </a:r>
                      <a:endParaRPr lang="LID4096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180 mW</a:t>
                      </a:r>
                      <a:endParaRPr lang="LID4096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783368"/>
                  </a:ext>
                </a:extLst>
              </a:tr>
            </a:tbl>
          </a:graphicData>
        </a:graphic>
      </p:graphicFrame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44FADF4-161D-A58E-4578-EDEB897B7B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57498" y="4170490"/>
            <a:ext cx="339655" cy="33711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4BBAB5A-DD03-D611-1AB6-2A5DCAB92D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226" y="549251"/>
            <a:ext cx="3259660" cy="2565938"/>
          </a:xfrm>
          <a:prstGeom prst="rect">
            <a:avLst/>
          </a:prstGeom>
        </p:spPr>
      </p:pic>
      <p:sp>
        <p:nvSpPr>
          <p:cNvPr id="31" name="Right Brace 30">
            <a:extLst>
              <a:ext uri="{FF2B5EF4-FFF2-40B4-BE49-F238E27FC236}">
                <a16:creationId xmlns:a16="http://schemas.microsoft.com/office/drawing/2014/main" id="{A7FABF06-C261-1670-C08D-6017D67C84DB}"/>
              </a:ext>
            </a:extLst>
          </p:cNvPr>
          <p:cNvSpPr/>
          <p:nvPr/>
        </p:nvSpPr>
        <p:spPr>
          <a:xfrm rot="19856797">
            <a:off x="3053647" y="2083220"/>
            <a:ext cx="134515" cy="985679"/>
          </a:xfrm>
          <a:prstGeom prst="rightBrace">
            <a:avLst>
              <a:gd name="adj1" fmla="val 77396"/>
              <a:gd name="adj2" fmla="val 838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ECDDB4-7ED8-2FEC-5AEE-166E41320E16}"/>
                  </a:ext>
                </a:extLst>
              </p:cNvPr>
              <p:cNvSpPr txBox="1"/>
              <p:nvPr/>
            </p:nvSpPr>
            <p:spPr>
              <a:xfrm>
                <a:off x="3316819" y="2591320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ECDDB4-7ED8-2FEC-5AEE-166E4132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19" y="2591320"/>
                <a:ext cx="553485" cy="391261"/>
              </a:xfrm>
              <a:prstGeom prst="rect">
                <a:avLst/>
              </a:prstGeom>
              <a:blipFill>
                <a:blip r:embed="rId1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C0777EC-67BC-A796-C687-2DB28733E406}"/>
              </a:ext>
            </a:extLst>
          </p:cNvPr>
          <p:cNvGrpSpPr/>
          <p:nvPr/>
        </p:nvGrpSpPr>
        <p:grpSpPr>
          <a:xfrm>
            <a:off x="1621870" y="3853345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AF93D9EC-2910-4A0D-845D-A54D8CCEE597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A28F025-A008-762E-5E0E-389DD5AA4052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26AC962-1EC6-059F-ED3B-34B70970B190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F06F630-8F05-EB9A-F84D-DABEDCEEE2B8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43255FD-0239-8713-8F21-856E604D62DF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38505FC-C0E0-8ABC-70B1-D129E5514983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8EE029-A3A6-2AB2-9293-975DE22B7E57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3840121-01AB-8109-F91C-F164246ACB71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DEC41ACA-92F6-5D28-E303-ECD99AD7A6E3}"/>
              </a:ext>
            </a:extLst>
          </p:cNvPr>
          <p:cNvSpPr/>
          <p:nvPr/>
        </p:nvSpPr>
        <p:spPr>
          <a:xfrm flipH="1">
            <a:off x="1740934" y="1866901"/>
            <a:ext cx="972886" cy="2115124"/>
          </a:xfrm>
          <a:prstGeom prst="arc">
            <a:avLst>
              <a:gd name="adj1" fmla="val 20479574"/>
              <a:gd name="adj2" fmla="val 354275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29453E-ED4D-80D4-2D7E-77747EEEE498}"/>
              </a:ext>
            </a:extLst>
          </p:cNvPr>
          <p:cNvSpPr txBox="1"/>
          <p:nvPr/>
        </p:nvSpPr>
        <p:spPr>
          <a:xfrm>
            <a:off x="3241962" y="1048384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@5GHz</a:t>
            </a:r>
            <a:endParaRPr lang="LID4096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9">
                <a:extLst>
                  <a:ext uri="{FF2B5EF4-FFF2-40B4-BE49-F238E27FC236}">
                    <a16:creationId xmlns:a16="http://schemas.microsoft.com/office/drawing/2014/main" id="{DE1A9BF3-045A-C9C8-4F2B-040F94A0A148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de-DE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de-DE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4" name="TextBox 19">
                <a:extLst>
                  <a:ext uri="{FF2B5EF4-FFF2-40B4-BE49-F238E27FC236}">
                    <a16:creationId xmlns:a16="http://schemas.microsoft.com/office/drawing/2014/main" id="{DE1A9BF3-045A-C9C8-4F2B-040F94A0A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3D762C96-716F-BBE2-DF1A-BFD9D9C99B3E}"/>
              </a:ext>
            </a:extLst>
          </p:cNvPr>
          <p:cNvSpPr txBox="1"/>
          <p:nvPr/>
        </p:nvSpPr>
        <p:spPr>
          <a:xfrm>
            <a:off x="8103598" y="1059448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/>
              <a:t>(1)</a:t>
            </a:r>
            <a:endParaRPr lang="LID4096" sz="1300" dirty="0"/>
          </a:p>
        </p:txBody>
      </p:sp>
    </p:spTree>
    <p:extLst>
      <p:ext uri="{BB962C8B-B14F-4D97-AF65-F5344CB8AC3E}">
        <p14:creationId xmlns:p14="http://schemas.microsoft.com/office/powerpoint/2010/main" val="30532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/>
      <p:bldP spid="17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4B2F4-AAAF-5A91-36BE-44E10B09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664F86E-8843-2BFB-4C5C-07DAF9BCCF29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837C5A72-A781-C9CA-08D5-0C44F7D13528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BA9BB05F-92D6-4A23-55E7-C404BC9EC02B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D44B4480-CA38-6EAC-0DB6-D79484818D2D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492089" y="6396851"/>
            <a:ext cx="508774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en-US" sz="2000" b="0" strike="noStrike" spc="-1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52F17EE7-04E2-5E1C-D378-20E601322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863965-2D7C-EE99-8E49-97A7E398128E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863965-2D7C-EE99-8E49-97A7E3981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206599A-323E-1560-1176-4EA404C8E013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consumption</a:t>
            </a:r>
            <a:endParaRPr lang="en-DE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E151C1-0176-0F9B-35E6-098638F464DA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39936A-3EB2-FE5B-8C85-15CE497BA0A3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39936A-3EB2-FE5B-8C85-15CE497BA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FD02212-4763-84B5-74D3-F99A8B909A8E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A42B311F-43F1-E416-70F5-D6475A37F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412" y="3764586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0DB6210B-4450-D44C-3C85-3E33D5ED4C03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FE8CE01-0336-8DB9-B540-4E7A34C8B066}"/>
              </a:ext>
            </a:extLst>
          </p:cNvPr>
          <p:cNvSpPr txBox="1"/>
          <p:nvPr/>
        </p:nvSpPr>
        <p:spPr>
          <a:xfrm>
            <a:off x="8103598" y="1059448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/>
              <a:t>(1)</a:t>
            </a:r>
            <a:endParaRPr lang="LID4096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F19697-964E-FD9A-FC23-85D8B2D36813}"/>
                  </a:ext>
                </a:extLst>
              </p:cNvPr>
              <p:cNvSpPr txBox="1"/>
              <p:nvPr/>
            </p:nvSpPr>
            <p:spPr>
              <a:xfrm>
                <a:off x="3656366" y="1635373"/>
                <a:ext cx="7971965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F19697-964E-FD9A-FC23-85D8B2D3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366" y="1635373"/>
                <a:ext cx="7971965" cy="41376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1FF4C27B-B964-F252-275A-2D9EE8086031}"/>
              </a:ext>
            </a:extLst>
          </p:cNvPr>
          <p:cNvSpPr txBox="1"/>
          <p:nvPr/>
        </p:nvSpPr>
        <p:spPr>
          <a:xfrm>
            <a:off x="11746100" y="167833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(2)</a:t>
            </a:r>
            <a:endParaRPr lang="LID4096" sz="14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2966C81-7ECE-CC94-55A4-A9DDC4C60181}"/>
              </a:ext>
            </a:extLst>
          </p:cNvPr>
          <p:cNvSpPr txBox="1"/>
          <p:nvPr/>
        </p:nvSpPr>
        <p:spPr>
          <a:xfrm>
            <a:off x="0" y="6362562"/>
            <a:ext cx="116283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[1]</a:t>
            </a:r>
            <a:endParaRPr lang="es-ES" sz="9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8" name="Table 147">
                <a:extLst>
                  <a:ext uri="{FF2B5EF4-FFF2-40B4-BE49-F238E27FC236}">
                    <a16:creationId xmlns:a16="http://schemas.microsoft.com/office/drawing/2014/main" id="{A7ED23DE-7661-5A0B-F2AE-55B815E1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0516745"/>
                  </p:ext>
                </p:extLst>
              </p:nvPr>
            </p:nvGraphicFramePr>
            <p:xfrm>
              <a:off x="3983341" y="2240523"/>
              <a:ext cx="3475399" cy="3048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14768">
                      <a:extLst>
                        <a:ext uri="{9D8B030D-6E8A-4147-A177-3AD203B41FA5}">
                          <a16:colId xmlns:a16="http://schemas.microsoft.com/office/drawing/2014/main" val="3820409001"/>
                        </a:ext>
                      </a:extLst>
                    </a:gridCol>
                    <a:gridCol w="1216343">
                      <a:extLst>
                        <a:ext uri="{9D8B030D-6E8A-4147-A177-3AD203B41FA5}">
                          <a16:colId xmlns:a16="http://schemas.microsoft.com/office/drawing/2014/main" val="3284982849"/>
                        </a:ext>
                      </a:extLst>
                    </a:gridCol>
                    <a:gridCol w="944288">
                      <a:extLst>
                        <a:ext uri="{9D8B030D-6E8A-4147-A177-3AD203B41FA5}">
                          <a16:colId xmlns:a16="http://schemas.microsoft.com/office/drawing/2014/main" val="1369903436"/>
                        </a:ext>
                      </a:extLst>
                    </a:gridCol>
                  </a:tblGrid>
                  <a:tr h="30000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Item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Component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b="1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2751205"/>
                      </a:ext>
                    </a:extLst>
                  </a:tr>
                  <a:tr h="30000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Control-board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ZYNQ7100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1.5 W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969298"/>
                      </a:ext>
                    </a:extLst>
                  </a:tr>
                  <a:tr h="300000">
                    <a:tc rowSpan="2">
                      <a:txBody>
                        <a:bodyPr/>
                        <a:lstStyle/>
                        <a:p>
                          <a:r>
                            <a:rPr lang="de-DE" sz="1400" dirty="0"/>
                            <a:t>Unit-</a:t>
                          </a:r>
                          <a:r>
                            <a:rPr lang="de-DE" sz="1400" dirty="0" err="1"/>
                            <a:t>circuit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DAC3484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250 mW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0783368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AD8021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180 mW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4750636"/>
                      </a:ext>
                    </a:extLst>
                  </a:tr>
                  <a:tr h="300000">
                    <a:tc rowSpan="6">
                      <a:txBody>
                        <a:bodyPr/>
                        <a:lstStyle/>
                        <a:p>
                          <a:r>
                            <a:rPr lang="de-DE" sz="1400" dirty="0"/>
                            <a:t>SIM</a:t>
                          </a:r>
                          <a:endParaRPr lang="LID4096" sz="140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 err="1"/>
                            <a:t>Probes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1286639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1991721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1677923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8195427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5671860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225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4539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8" name="Table 147">
                <a:extLst>
                  <a:ext uri="{FF2B5EF4-FFF2-40B4-BE49-F238E27FC236}">
                    <a16:creationId xmlns:a16="http://schemas.microsoft.com/office/drawing/2014/main" id="{A7ED23DE-7661-5A0B-F2AE-55B815E1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0516745"/>
                  </p:ext>
                </p:extLst>
              </p:nvPr>
            </p:nvGraphicFramePr>
            <p:xfrm>
              <a:off x="3983341" y="2240523"/>
              <a:ext cx="3475399" cy="3048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14768">
                      <a:extLst>
                        <a:ext uri="{9D8B030D-6E8A-4147-A177-3AD203B41FA5}">
                          <a16:colId xmlns:a16="http://schemas.microsoft.com/office/drawing/2014/main" val="3820409001"/>
                        </a:ext>
                      </a:extLst>
                    </a:gridCol>
                    <a:gridCol w="1216343">
                      <a:extLst>
                        <a:ext uri="{9D8B030D-6E8A-4147-A177-3AD203B41FA5}">
                          <a16:colId xmlns:a16="http://schemas.microsoft.com/office/drawing/2014/main" val="3284982849"/>
                        </a:ext>
                      </a:extLst>
                    </a:gridCol>
                    <a:gridCol w="944288">
                      <a:extLst>
                        <a:ext uri="{9D8B030D-6E8A-4147-A177-3AD203B41FA5}">
                          <a16:colId xmlns:a16="http://schemas.microsoft.com/office/drawing/2014/main" val="136990343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Item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Component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b="1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27512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Control-board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ZYNQ7100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1.5 W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96929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r>
                            <a:rPr lang="de-DE" sz="1400" dirty="0"/>
                            <a:t>Unit-</a:t>
                          </a:r>
                          <a:r>
                            <a:rPr lang="de-DE" sz="1400" dirty="0" err="1"/>
                            <a:t>circuit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DAC3484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250 mW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078336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AD8021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180 mW</a:t>
                          </a:r>
                          <a:endParaRPr lang="LID4096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4750636"/>
                      </a:ext>
                    </a:extLst>
                  </a:tr>
                  <a:tr h="304800">
                    <a:tc rowSpan="6">
                      <a:txBody>
                        <a:bodyPr/>
                        <a:lstStyle/>
                        <a:p>
                          <a:r>
                            <a:rPr lang="de-DE" sz="1400" dirty="0"/>
                            <a:t>SIM</a:t>
                          </a:r>
                          <a:endParaRPr lang="LID4096" sz="140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 err="1"/>
                            <a:t>Probes</a:t>
                          </a: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394118" r="-645" b="-492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286639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504000" r="-645" b="-4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91721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8000" t="-302000" r="-78000" b="-10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604000" r="-645" b="-3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67792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704000" r="-645" b="-2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195427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8000" t="-402000" r="-78000" b="-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804000" r="-645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5671860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904000" r="-645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5396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B75E7-D4EF-35E3-7EE6-1AEBF93EAB7E}"/>
                  </a:ext>
                </a:extLst>
              </p:cNvPr>
              <p:cNvSpPr txBox="1"/>
              <p:nvPr/>
            </p:nvSpPr>
            <p:spPr>
              <a:xfrm>
                <a:off x="7624076" y="3100118"/>
                <a:ext cx="4332493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5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drive</m:t>
                        </m:r>
                        <m:r>
                          <a:rPr lang="de-DE" sz="15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15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circuit</m:t>
                        </m:r>
                      </m:sub>
                    </m:sSub>
                    <m:r>
                      <a:rPr lang="de-DE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unit</m:t>
                                  </m:r>
                                  <m:r>
                                    <a:rPr lang="de-DE" sz="1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circuit</m:t>
                                  </m:r>
                                </m:sub>
                              </m:sSub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500" dirty="0"/>
                                <m:t>W</m:t>
                              </m:r>
                            </m:e>
                            <m:e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1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unit</m:t>
                                  </m:r>
                                  <m:r>
                                    <a:rPr lang="de-DE" sz="1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circuit</m:t>
                                  </m:r>
                                </m:sub>
                              </m:sSub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500" dirty="0"/>
                                <m:t>W</m:t>
                              </m:r>
                            </m:e>
                            <m:e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de-DE" sz="1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1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de-DE" sz="15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LID4096" sz="1500" dirty="0"/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:endParaRPr lang="LID4096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B75E7-D4EF-35E3-7EE6-1AEBF93E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76" y="3100118"/>
                <a:ext cx="4332493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D106D6-B0A6-B877-05C9-425730F7FAF6}"/>
                  </a:ext>
                </a:extLst>
              </p:cNvPr>
              <p:cNvSpPr txBox="1"/>
              <p:nvPr/>
            </p:nvSpPr>
            <p:spPr>
              <a:xfrm>
                <a:off x="3855958" y="5360916"/>
                <a:ext cx="8686001" cy="1400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1600" dirty="0"/>
                  <a:t>: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atoms</a:t>
                </a:r>
                <a:endParaRPr lang="de-D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th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e-DE" sz="1600" dirty="0"/>
                                  <m:t>atom</m:t>
                                </m:r>
                                <m:r>
                                  <a:rPr lang="de-DE" sz="16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 dirty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de-DE" sz="16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 dirty="0">
                                    <a:latin typeface="Cambria Math" panose="02040503050406030204" pitchFamily="18" charset="0"/>
                                  </a:rPr>
                                  <m:t>reconfigurable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de-DE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6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/>
                  <a:t>: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atoms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same </a:t>
                </a:r>
                <a:r>
                  <a:rPr lang="de-DE" sz="1600" dirty="0" err="1"/>
                  <a:t>group</a:t>
                </a:r>
                <a:r>
                  <a:rPr lang="de-DE" sz="1600" dirty="0"/>
                  <a:t>, </a:t>
                </a:r>
                <a:r>
                  <a:rPr lang="de-DE" sz="1600" dirty="0" err="1"/>
                  <a:t>where</a:t>
                </a:r>
                <a:r>
                  <a:rPr lang="de-DE" sz="1600" dirty="0"/>
                  <a:t> all </a:t>
                </a:r>
                <a:r>
                  <a:rPr lang="de-DE" sz="1600" dirty="0" err="1"/>
                  <a:t>are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configured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same.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1600" dirty="0"/>
                  <a:t>: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signal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generated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same atom-</a:t>
                </a:r>
                <a:r>
                  <a:rPr lang="de-DE" sz="1600" dirty="0" err="1"/>
                  <a:t>circuit</a:t>
                </a:r>
                <a:r>
                  <a:rPr lang="de-DE" sz="16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D106D6-B0A6-B877-05C9-425730F7F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58" y="5360916"/>
                <a:ext cx="8686001" cy="1400255"/>
              </a:xfrm>
              <a:prstGeom prst="rect">
                <a:avLst/>
              </a:prstGeom>
              <a:blipFill>
                <a:blip r:embed="rId13"/>
                <a:stretch>
                  <a:fillRect t="-1304" b="-478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65BF81-8492-AE8E-C58E-9EE03DE8BD2E}"/>
              </a:ext>
            </a:extLst>
          </p:cNvPr>
          <p:cNvSpPr txBox="1"/>
          <p:nvPr/>
        </p:nvSpPr>
        <p:spPr>
          <a:xfrm>
            <a:off x="11800615" y="317697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(4)</a:t>
            </a:r>
            <a:endParaRPr lang="LID4096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F3CDD-B10B-0144-A247-194513322A84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F3CDD-B10B-0144-A247-194513322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4D21C50-D717-5DC3-C8E5-3DF7858EF967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7FA922-FEEC-EDAB-F875-1949EFD8E965}"/>
              </a:ext>
            </a:extLst>
          </p:cNvPr>
          <p:cNvSpPr txBox="1"/>
          <p:nvPr/>
        </p:nvSpPr>
        <p:spPr>
          <a:xfrm>
            <a:off x="11172995" y="265199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(3)</a:t>
            </a:r>
            <a:endParaRPr lang="LID4096" sz="1400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48FB77-DEE8-FE05-9591-78965C90525E}"/>
              </a:ext>
            </a:extLst>
          </p:cNvPr>
          <p:cNvGrpSpPr/>
          <p:nvPr/>
        </p:nvGrpSpPr>
        <p:grpSpPr>
          <a:xfrm>
            <a:off x="1621870" y="3853345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6E122BE4-1C30-B4E1-EBA7-522A627413FF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0AD2C78-0B49-544F-BC8C-8896BE1D3664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386BA4A-A1AE-4A10-A346-294D9C726012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01C51C2-FE3D-BF4C-BB76-6C6C49480235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57C11F9-0147-56CB-3396-C20B308D938A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416A006-0B09-7DAD-602E-139831EAACBD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5FC30A-7CF3-FC16-5AC4-A33D841FB597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635F656-561E-5D3C-2B87-553CAFCE6B7E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0C71473C-087B-C6E0-D52F-21574F207C7D}"/>
              </a:ext>
            </a:extLst>
          </p:cNvPr>
          <p:cNvSpPr/>
          <p:nvPr/>
        </p:nvSpPr>
        <p:spPr>
          <a:xfrm flipH="1">
            <a:off x="1740934" y="1866901"/>
            <a:ext cx="972886" cy="2115124"/>
          </a:xfrm>
          <a:prstGeom prst="arc">
            <a:avLst>
              <a:gd name="adj1" fmla="val 20479574"/>
              <a:gd name="adj2" fmla="val 354275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BD69C3C-B538-FD9A-BE48-3288ABADF24D}"/>
              </a:ext>
            </a:extLst>
          </p:cNvPr>
          <p:cNvSpPr/>
          <p:nvPr/>
        </p:nvSpPr>
        <p:spPr>
          <a:xfrm>
            <a:off x="3002955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CCE195-2D8F-DD36-7018-2474DC731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377385"/>
              </p:ext>
            </p:extLst>
          </p:nvPr>
        </p:nvGraphicFramePr>
        <p:xfrm>
          <a:off x="1206137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C6C4452-A52B-D4F3-9170-9DF5AC044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600357"/>
              </p:ext>
            </p:extLst>
          </p:nvPr>
        </p:nvGraphicFramePr>
        <p:xfrm>
          <a:off x="1472837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3776817-5FE0-2DE7-DE7C-D4A44DBA8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52185"/>
              </p:ext>
            </p:extLst>
          </p:nvPr>
        </p:nvGraphicFramePr>
        <p:xfrm>
          <a:off x="2066718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77F3965-B39A-9676-E710-B5322ABDACDD}"/>
              </a:ext>
            </a:extLst>
          </p:cNvPr>
          <p:cNvSpPr txBox="1"/>
          <p:nvPr/>
        </p:nvSpPr>
        <p:spPr>
          <a:xfrm>
            <a:off x="704052" y="649201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2A4AC14-62D1-C239-329B-A56DF8A06CED}"/>
              </a:ext>
            </a:extLst>
          </p:cNvPr>
          <p:cNvSpPr/>
          <p:nvPr/>
        </p:nvSpPr>
        <p:spPr>
          <a:xfrm flipH="1">
            <a:off x="2115498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4573D-CF68-C7CA-5014-A582653974F1}"/>
                  </a:ext>
                </a:extLst>
              </p:cNvPr>
              <p:cNvSpPr txBox="1"/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4573D-CF68-C7CA-5014-A58265397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blipFill>
                <a:blip r:embed="rId15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FCC2D63-4F3C-0BE1-4B62-4DFD80C4285C}"/>
              </a:ext>
            </a:extLst>
          </p:cNvPr>
          <p:cNvGrpSpPr/>
          <p:nvPr/>
        </p:nvGrpSpPr>
        <p:grpSpPr>
          <a:xfrm>
            <a:off x="178230" y="1475483"/>
            <a:ext cx="697409" cy="787747"/>
            <a:chOff x="550767" y="1475483"/>
            <a:chExt cx="697409" cy="7877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107081-331D-67EE-9DF5-86C912D2BD09}"/>
                </a:ext>
              </a:extLst>
            </p:cNvPr>
            <p:cNvGrpSpPr/>
            <p:nvPr/>
          </p:nvGrpSpPr>
          <p:grpSpPr>
            <a:xfrm>
              <a:off x="552688" y="1475483"/>
              <a:ext cx="113775" cy="15331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A84F04A-546D-47A1-DB8C-0D96C2C6CFD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53C465-69A8-961C-A934-D933B62BB0A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EDBA9F6-9A7F-B47B-0178-4139E514CF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61DC46-C6E5-B570-2AAC-916640B13033}"/>
                </a:ext>
              </a:extLst>
            </p:cNvPr>
            <p:cNvGrpSpPr/>
            <p:nvPr/>
          </p:nvGrpSpPr>
          <p:grpSpPr>
            <a:xfrm>
              <a:off x="550767" y="2109911"/>
              <a:ext cx="113775" cy="15331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4EE2228-0F05-2BFB-8064-1D4FD237943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27DE2A4-3B38-DED8-B036-AD7C9C6CC1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621A7F6-ACC9-82E4-A99A-F9E2C66B6C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39BA8D-5A0B-70BC-C534-75758F9D4214}"/>
                </a:ext>
              </a:extLst>
            </p:cNvPr>
            <p:cNvGrpSpPr/>
            <p:nvPr/>
          </p:nvGrpSpPr>
          <p:grpSpPr>
            <a:xfrm>
              <a:off x="1127205" y="1482054"/>
              <a:ext cx="113775" cy="15331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37BB723-91DD-6487-C794-145416F7405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9341D7D-B51F-1D42-CD5C-BFC86506C4C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42501DA-A229-96FF-9D7B-85A40E3A3A7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41CC35-E7D4-9E25-05CD-C852B8DB76CE}"/>
                </a:ext>
              </a:extLst>
            </p:cNvPr>
            <p:cNvGrpSpPr/>
            <p:nvPr/>
          </p:nvGrpSpPr>
          <p:grpSpPr>
            <a:xfrm>
              <a:off x="1134401" y="2105329"/>
              <a:ext cx="113775" cy="15331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71653BB-7DF5-4C5C-3659-70466CC5367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E889D65-01D0-6FC5-276A-7B24C3F0C62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4EF5568-D6E3-90BA-9E54-A198B2CE09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00E2332-A15B-8C84-B1F7-7152C2532391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00E2332-A15B-8C84-B1F7-7152C253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360CDE9-CD21-590C-7385-5D7928C95992}"/>
              </a:ext>
            </a:extLst>
          </p:cNvPr>
          <p:cNvCxnSpPr>
            <a:cxnSpLocks/>
          </p:cNvCxnSpPr>
          <p:nvPr/>
        </p:nvCxnSpPr>
        <p:spPr>
          <a:xfrm>
            <a:off x="2769325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5D3704E-7EC9-C311-9060-346C22E87FF4}"/>
                  </a:ext>
                </a:extLst>
              </p:cNvPr>
              <p:cNvSpPr txBox="1"/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5D3704E-7EC9-C311-9060-346C22E87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DA9D95D-868C-6C40-C390-8A95E3AF8610}"/>
                  </a:ext>
                </a:extLst>
              </p:cNvPr>
              <p:cNvSpPr txBox="1"/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DA9D95D-868C-6C40-C390-8A95E3AF8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7187DE37-4E65-B005-27A3-14BB3AA0812F}"/>
              </a:ext>
            </a:extLst>
          </p:cNvPr>
          <p:cNvSpPr/>
          <p:nvPr/>
        </p:nvSpPr>
        <p:spPr>
          <a:xfrm rot="5400000">
            <a:off x="2086379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34475315-C516-A9A7-7D6B-4784E6158668}"/>
              </a:ext>
            </a:extLst>
          </p:cNvPr>
          <p:cNvCxnSpPr>
            <a:cxnSpLocks/>
            <a:endCxn id="139" idx="2"/>
          </p:cNvCxnSpPr>
          <p:nvPr/>
        </p:nvCxnSpPr>
        <p:spPr>
          <a:xfrm rot="16200000" flipV="1">
            <a:off x="7429305" y="2262186"/>
            <a:ext cx="1082269" cy="656179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A97D-51EC-F532-56F7-EE9C157BFD19}"/>
                  </a:ext>
                </a:extLst>
              </p:cNvPr>
              <p:cNvSpPr txBox="1"/>
              <p:nvPr/>
            </p:nvSpPr>
            <p:spPr>
              <a:xfrm>
                <a:off x="112989" y="1612255"/>
                <a:ext cx="81606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A97D-51EC-F532-56F7-EE9C157B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9" y="1612255"/>
                <a:ext cx="816065" cy="394019"/>
              </a:xfrm>
              <a:prstGeom prst="rect">
                <a:avLst/>
              </a:prstGeom>
              <a:blipFill>
                <a:blip r:embed="rId1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5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4C47-1AC1-EA40-F230-B1D902846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4F78311-9F81-862E-E96C-DD409253B0A3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5326F2E6-A37F-744E-7AD9-BC45D3EE4CB6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893732F9-52FE-36C8-64A8-288239F30726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BA28CB95-A90C-870B-36CB-2360139272D0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492089" y="6396851"/>
            <a:ext cx="508774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en-US" sz="2000" b="0" strike="noStrike" spc="-1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3013B48-47BA-F258-B403-F343E5329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2B19BE53-2170-DF84-D68A-520CB054EB5D}"/>
                  </a:ext>
                </a:extLst>
              </p:cNvPr>
              <p:cNvSpPr txBox="1"/>
              <p:nvPr/>
            </p:nvSpPr>
            <p:spPr>
              <a:xfrm>
                <a:off x="4653064" y="983893"/>
                <a:ext cx="3678135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2B19BE53-2170-DF84-D68A-520CB054E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4" y="983893"/>
                <a:ext cx="3678135" cy="498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A64E48-C155-9CB2-6C88-B4DF0FC25D4F}"/>
              </a:ext>
            </a:extLst>
          </p:cNvPr>
          <p:cNvSpPr txBox="1"/>
          <p:nvPr/>
        </p:nvSpPr>
        <p:spPr>
          <a:xfrm>
            <a:off x="4468874" y="581689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consumption</a:t>
            </a:r>
            <a:endParaRPr lang="en-DE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D80C70-2FFD-3259-B4F0-80F23798DAAC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8EE03B-C378-054B-FCFB-1E2FA1287D12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8EE03B-C378-054B-FCFB-1E2FA1287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5952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B3DF1DB-E3CE-E7F9-FFE2-907D2FB8484F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DE95C193-2745-AEEE-A2A4-4DE42087D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621" y="3238203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7D01F945-980F-E403-3EFA-ACCC4EEC6B23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C01A999-6D5A-4179-8D48-6D5F44C5D2D3}"/>
              </a:ext>
            </a:extLst>
          </p:cNvPr>
          <p:cNvSpPr txBox="1"/>
          <p:nvPr/>
        </p:nvSpPr>
        <p:spPr>
          <a:xfrm>
            <a:off x="8203163" y="105343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(1)</a:t>
            </a:r>
            <a:endParaRPr lang="LID4096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0D78DB3-0A62-E885-2660-CCDA2455BB59}"/>
                  </a:ext>
                </a:extLst>
              </p:cNvPr>
              <p:cNvSpPr txBox="1"/>
              <p:nvPr/>
            </p:nvSpPr>
            <p:spPr>
              <a:xfrm>
                <a:off x="4021282" y="1674740"/>
                <a:ext cx="7704397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0D78DB3-0A62-E885-2660-CCDA2455B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282" y="1674740"/>
                <a:ext cx="7704397" cy="41376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4D4F3BCF-11B1-16F1-960E-3257DA70B899}"/>
              </a:ext>
            </a:extLst>
          </p:cNvPr>
          <p:cNvSpPr txBox="1"/>
          <p:nvPr/>
        </p:nvSpPr>
        <p:spPr>
          <a:xfrm>
            <a:off x="11746100" y="1678331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(2)</a:t>
            </a:r>
            <a:endParaRPr lang="LID4096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45DF5-0C58-F0C8-3265-7AEC2CEE97B5}"/>
              </a:ext>
            </a:extLst>
          </p:cNvPr>
          <p:cNvSpPr txBox="1"/>
          <p:nvPr/>
        </p:nvSpPr>
        <p:spPr>
          <a:xfrm>
            <a:off x="8372265" y="2472919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(4)</a:t>
            </a:r>
            <a:endParaRPr lang="LID4096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F3B2-486F-4BED-01F1-7BF58EAE778D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F3B2-486F-4BED-01F1-7BF58EAE7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578CD8A-9118-C9E5-506A-25C713AE94E8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FEAFBB-0FD6-840C-4A56-07E0DCC3BEEC}"/>
              </a:ext>
            </a:extLst>
          </p:cNvPr>
          <p:cNvSpPr txBox="1"/>
          <p:nvPr/>
        </p:nvSpPr>
        <p:spPr>
          <a:xfrm>
            <a:off x="11172995" y="2651990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(3)</a:t>
            </a:r>
            <a:endParaRPr lang="LID4096" sz="1500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26EE470-BED5-BA95-4051-9B0B3D842438}"/>
              </a:ext>
            </a:extLst>
          </p:cNvPr>
          <p:cNvGrpSpPr/>
          <p:nvPr/>
        </p:nvGrpSpPr>
        <p:grpSpPr>
          <a:xfrm>
            <a:off x="1172079" y="3326962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884E9DEF-142E-6A51-359F-CC5F34CAEDBA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B858C06-21A7-EF49-C806-611CD6F86C22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3AC13B2-CB45-467B-215A-A3D281B34986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E576864-1E3A-75C1-6778-AE756C1F8328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A94456C-5DBB-A3AB-C0C6-B68607A567D9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CB03307-8E0E-DDDB-7FCD-30713DC6C51C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6716E47-BE53-1F47-22B9-F76C6FAD91E4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B427069-8355-CFD2-226F-21CCE2877001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885ED7-9198-F560-B476-7D4970150C87}"/>
              </a:ext>
            </a:extLst>
          </p:cNvPr>
          <p:cNvSpPr/>
          <p:nvPr/>
        </p:nvSpPr>
        <p:spPr>
          <a:xfrm>
            <a:off x="3002955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F28936-EE59-0A0E-7BB2-FB1B2DB604B3}"/>
              </a:ext>
            </a:extLst>
          </p:cNvPr>
          <p:cNvGraphicFramePr>
            <a:graphicFrameLocks noGrp="1"/>
          </p:cNvGraphicFramePr>
          <p:nvPr/>
        </p:nvGraphicFramePr>
        <p:xfrm>
          <a:off x="1206137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4912C2E-10F6-AE35-6C14-64A71335664C}"/>
              </a:ext>
            </a:extLst>
          </p:cNvPr>
          <p:cNvGraphicFramePr>
            <a:graphicFrameLocks noGrp="1"/>
          </p:cNvGraphicFramePr>
          <p:nvPr/>
        </p:nvGraphicFramePr>
        <p:xfrm>
          <a:off x="1472837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15EC8D8-5C51-3012-5413-F9BF61C2FCDB}"/>
              </a:ext>
            </a:extLst>
          </p:cNvPr>
          <p:cNvGraphicFramePr>
            <a:graphicFrameLocks noGrp="1"/>
          </p:cNvGraphicFramePr>
          <p:nvPr/>
        </p:nvGraphicFramePr>
        <p:xfrm>
          <a:off x="2066718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F01D1ED-168E-05F9-9ADD-D1C6EEC91608}"/>
              </a:ext>
            </a:extLst>
          </p:cNvPr>
          <p:cNvSpPr txBox="1"/>
          <p:nvPr/>
        </p:nvSpPr>
        <p:spPr>
          <a:xfrm>
            <a:off x="704052" y="649201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362E43-8B1C-20A4-9BC1-F5ADF8DF3516}"/>
              </a:ext>
            </a:extLst>
          </p:cNvPr>
          <p:cNvSpPr/>
          <p:nvPr/>
        </p:nvSpPr>
        <p:spPr>
          <a:xfrm flipH="1">
            <a:off x="2115498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BBD22B-B68B-387C-9ECB-C62747AC731A}"/>
                  </a:ext>
                </a:extLst>
              </p:cNvPr>
              <p:cNvSpPr txBox="1"/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BBD22B-B68B-387C-9ECB-C62747AC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blipFill>
                <a:blip r:embed="rId14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7E3C9AA-DC68-013F-FED3-A538E44DAB8A}"/>
              </a:ext>
            </a:extLst>
          </p:cNvPr>
          <p:cNvGrpSpPr/>
          <p:nvPr/>
        </p:nvGrpSpPr>
        <p:grpSpPr>
          <a:xfrm>
            <a:off x="178230" y="1475483"/>
            <a:ext cx="697409" cy="787747"/>
            <a:chOff x="550767" y="1475483"/>
            <a:chExt cx="697409" cy="7877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40D0296-EADF-B216-5749-92BDA41D19B2}"/>
                </a:ext>
              </a:extLst>
            </p:cNvPr>
            <p:cNvGrpSpPr/>
            <p:nvPr/>
          </p:nvGrpSpPr>
          <p:grpSpPr>
            <a:xfrm>
              <a:off x="552688" y="1475483"/>
              <a:ext cx="113775" cy="15331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AD130BA-B17D-D77F-C0DB-DE975CFFF82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0B2BDA-C5A6-434E-1BC7-3F3FE7203D0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E16CD6D-D9D6-7245-C78D-CA203DC61B0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BDA461-F37F-B0BF-D08E-495DBD6B5804}"/>
                </a:ext>
              </a:extLst>
            </p:cNvPr>
            <p:cNvGrpSpPr/>
            <p:nvPr/>
          </p:nvGrpSpPr>
          <p:grpSpPr>
            <a:xfrm>
              <a:off x="550767" y="2109911"/>
              <a:ext cx="113775" cy="15331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34AFC02-FB74-4CB2-1C4D-0A1A4611934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31414-0095-9E89-69B4-C055500C7AF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2C68387-9FC2-6AD3-AE7C-2F87D7FD867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14AD10-989A-A8AD-61FC-1EC45BE8959F}"/>
                </a:ext>
              </a:extLst>
            </p:cNvPr>
            <p:cNvGrpSpPr/>
            <p:nvPr/>
          </p:nvGrpSpPr>
          <p:grpSpPr>
            <a:xfrm>
              <a:off x="1127205" y="1482054"/>
              <a:ext cx="113775" cy="15331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09D44F2-DF20-9398-4C9A-ACE30413C8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0706651-1F02-2F26-92D6-C6B7B2DD3B2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92792EC-EAB0-FBDA-58E1-AAE9AA5853E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AAE9E8-704F-615D-1C47-583F5E01DE83}"/>
                </a:ext>
              </a:extLst>
            </p:cNvPr>
            <p:cNvGrpSpPr/>
            <p:nvPr/>
          </p:nvGrpSpPr>
          <p:grpSpPr>
            <a:xfrm>
              <a:off x="1134401" y="2105329"/>
              <a:ext cx="113775" cy="15331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ED64CD7-871B-C9D8-81EC-0CE00822951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A073F99-A137-225F-A91D-F1478A68CF2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85AE171-E1AB-3C63-89C3-17BB87041FD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C249EF6-6080-1727-2D90-E48E5E02B2A1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C249EF6-6080-1727-2D90-E48E5E02B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4C85000-6722-BF50-86FD-E7B27721AF7B}"/>
              </a:ext>
            </a:extLst>
          </p:cNvPr>
          <p:cNvCxnSpPr>
            <a:cxnSpLocks/>
          </p:cNvCxnSpPr>
          <p:nvPr/>
        </p:nvCxnSpPr>
        <p:spPr>
          <a:xfrm>
            <a:off x="2769325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C5C3E91-9869-0071-FA26-3ACD59145BBF}"/>
                  </a:ext>
                </a:extLst>
              </p:cNvPr>
              <p:cNvSpPr txBox="1"/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C5C3E91-9869-0071-FA26-3ACD59145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444B579-C68C-0F7F-ACC3-54A1CA1045F7}"/>
                  </a:ext>
                </a:extLst>
              </p:cNvPr>
              <p:cNvSpPr txBox="1"/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444B579-C68C-0F7F-ACC3-54A1CA10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BD9E4C12-DC1F-D202-AF73-42EDB47B1931}"/>
              </a:ext>
            </a:extLst>
          </p:cNvPr>
          <p:cNvSpPr/>
          <p:nvPr/>
        </p:nvSpPr>
        <p:spPr>
          <a:xfrm rot="5400000">
            <a:off x="2086379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DAEC4-88FD-CD3B-9E5D-15CAE6679159}"/>
                  </a:ext>
                </a:extLst>
              </p:cNvPr>
              <p:cNvSpPr txBox="1"/>
              <p:nvPr/>
            </p:nvSpPr>
            <p:spPr>
              <a:xfrm>
                <a:off x="4324630" y="2321916"/>
                <a:ext cx="4027909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DAEC4-88FD-CD3B-9E5D-15CAE6679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630" y="2321916"/>
                <a:ext cx="4027909" cy="81176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BE0C6-BC08-A2EC-8945-A7EC683B5351}"/>
                  </a:ext>
                </a:extLst>
              </p:cNvPr>
              <p:cNvSpPr txBox="1"/>
              <p:nvPr/>
            </p:nvSpPr>
            <p:spPr>
              <a:xfrm>
                <a:off x="4337156" y="3139415"/>
                <a:ext cx="4027909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brk m:alnAt="7"/>
                        </m:rP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BE0C6-BC08-A2EC-8945-A7EC683B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6" y="3139415"/>
                <a:ext cx="4027909" cy="413768"/>
              </a:xfrm>
              <a:prstGeom prst="rect">
                <a:avLst/>
              </a:prstGeom>
              <a:blipFill>
                <a:blip r:embed="rId2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5323FA5-BD99-1BE3-C444-5C29D1A6C988}"/>
              </a:ext>
            </a:extLst>
          </p:cNvPr>
          <p:cNvSpPr txBox="1"/>
          <p:nvPr/>
        </p:nvSpPr>
        <p:spPr>
          <a:xfrm>
            <a:off x="8163728" y="317004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(5)</a:t>
            </a:r>
            <a:endParaRPr lang="LID4096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5B6066-39B3-BBF9-E030-25F1D5F5DE25}"/>
              </a:ext>
            </a:extLst>
          </p:cNvPr>
          <p:cNvSpPr txBox="1"/>
          <p:nvPr/>
        </p:nvSpPr>
        <p:spPr>
          <a:xfrm>
            <a:off x="8586741" y="3999012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(6)</a:t>
            </a:r>
            <a:endParaRPr lang="LID4096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81BA8-051A-D6F6-3151-9692F11E589E}"/>
                  </a:ext>
                </a:extLst>
              </p:cNvPr>
              <p:cNvSpPr txBox="1"/>
              <p:nvPr/>
            </p:nvSpPr>
            <p:spPr>
              <a:xfrm>
                <a:off x="4437295" y="3787892"/>
                <a:ext cx="4097439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m:rPr>
                                    <m:nor/>
                                  </m:rPr>
                                  <a:rPr lang="de-DE" b="0" i="0" smtClean="0"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e-DE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de-DE"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de-DE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81BA8-051A-D6F6-3151-9692F11E5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95" y="3787892"/>
                <a:ext cx="4097439" cy="81176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17852F46-53E6-6CC1-8616-0FD2CE005DCA}"/>
              </a:ext>
            </a:extLst>
          </p:cNvPr>
          <p:cNvSpPr/>
          <p:nvPr/>
        </p:nvSpPr>
        <p:spPr>
          <a:xfrm>
            <a:off x="4405627" y="3759932"/>
            <a:ext cx="4601421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40727-8125-87D1-83A3-D3B43598DA1D}"/>
                  </a:ext>
                </a:extLst>
              </p:cNvPr>
              <p:cNvSpPr txBox="1"/>
              <p:nvPr/>
            </p:nvSpPr>
            <p:spPr>
              <a:xfrm>
                <a:off x="139043" y="1632127"/>
                <a:ext cx="775152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40727-8125-87D1-83A3-D3B43598D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3" y="1632127"/>
                <a:ext cx="775152" cy="394019"/>
              </a:xfrm>
              <a:prstGeom prst="rect">
                <a:avLst/>
              </a:prstGeom>
              <a:blipFill>
                <a:blip r:embed="rId2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6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706F-9FD6-DE6A-0A46-399CDE26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EDB52DC-BD3C-9E63-300B-F0CB318827D4}"/>
              </a:ext>
            </a:extLst>
          </p:cNvPr>
          <p:cNvSpPr/>
          <p:nvPr/>
        </p:nvSpPr>
        <p:spPr>
          <a:xfrm>
            <a:off x="133415" y="4713432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47455934-CC32-91B3-F4E9-8DE692FBA3A1}"/>
              </a:ext>
            </a:extLst>
          </p:cNvPr>
          <p:cNvSpPr/>
          <p:nvPr/>
        </p:nvSpPr>
        <p:spPr>
          <a:xfrm>
            <a:off x="704635" y="3616433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4495EAE7-4BC0-F218-5D3F-872CD55B9C4D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194319" y="434358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946E988A-5569-6F1A-9734-534807B0983B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17</a:t>
            </a:fld>
            <a:endParaRPr lang="en-US" sz="2000" b="0" strike="noStrike" spc="-1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BCCEF39-30A4-0B6A-2D6D-289C0F2A7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02" y="425826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551906-B765-03A6-7901-C88950854E72}"/>
              </a:ext>
            </a:extLst>
          </p:cNvPr>
          <p:cNvSpPr/>
          <p:nvPr/>
        </p:nvSpPr>
        <p:spPr>
          <a:xfrm>
            <a:off x="3926301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81E33-2E97-13A2-2A61-D37510C9D590}"/>
              </a:ext>
            </a:extLst>
          </p:cNvPr>
          <p:cNvSpPr txBox="1"/>
          <p:nvPr/>
        </p:nvSpPr>
        <p:spPr>
          <a:xfrm>
            <a:off x="3926301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Variables</a:t>
            </a:r>
            <a:endParaRPr lang="en-DE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F33F5D-5A3E-5692-7782-421064528208}"/>
              </a:ext>
            </a:extLst>
          </p:cNvPr>
          <p:cNvCxnSpPr/>
          <p:nvPr/>
        </p:nvCxnSpPr>
        <p:spPr>
          <a:xfrm>
            <a:off x="8162574" y="1392072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65C8F1-7A51-5C00-2BD7-7C9D8E210A74}"/>
              </a:ext>
            </a:extLst>
          </p:cNvPr>
          <p:cNvSpPr txBox="1"/>
          <p:nvPr/>
        </p:nvSpPr>
        <p:spPr>
          <a:xfrm>
            <a:off x="6250135" y="414103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Formulation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3AF7E8-C444-6D0B-7A90-12F7D91AFE98}"/>
                  </a:ext>
                </a:extLst>
              </p:cNvPr>
              <p:cNvSpPr txBox="1"/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DE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DE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MU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r-AE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10E384-8C4E-B784-81D3-00C0DA2B5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74C3694-1783-ACCD-2F87-26399B989492}"/>
              </a:ext>
            </a:extLst>
          </p:cNvPr>
          <p:cNvSpPr/>
          <p:nvPr/>
        </p:nvSpPr>
        <p:spPr>
          <a:xfrm>
            <a:off x="6198550" y="4098925"/>
            <a:ext cx="5652130" cy="2083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E92E0-DD56-58AC-0B82-314573A3ED2E}"/>
              </a:ext>
            </a:extLst>
          </p:cNvPr>
          <p:cNvSpPr txBox="1"/>
          <p:nvPr/>
        </p:nvSpPr>
        <p:spPr>
          <a:xfrm>
            <a:off x="11765416" y="11546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FD7F47-137A-6152-0C3C-39AD4FEFE631}"/>
              </a:ext>
            </a:extLst>
          </p:cNvPr>
          <p:cNvSpPr txBox="1"/>
          <p:nvPr/>
        </p:nvSpPr>
        <p:spPr>
          <a:xfrm>
            <a:off x="11786356" y="2219139"/>
            <a:ext cx="5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7F0CFD-BC52-66A2-C991-97AE1D34C194}"/>
              </a:ext>
            </a:extLst>
          </p:cNvPr>
          <p:cNvSpPr txBox="1"/>
          <p:nvPr/>
        </p:nvSpPr>
        <p:spPr>
          <a:xfrm>
            <a:off x="9237729" y="46052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  <a:endParaRPr lang="en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CA43C5-B0B8-EAAF-E3C8-EFFB48EE7966}"/>
              </a:ext>
            </a:extLst>
          </p:cNvPr>
          <p:cNvSpPr txBox="1"/>
          <p:nvPr/>
        </p:nvSpPr>
        <p:spPr>
          <a:xfrm>
            <a:off x="10345225" y="546296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B362-F7AC-474A-CFC1-171A03E0DC02}"/>
              </a:ext>
            </a:extLst>
          </p:cNvPr>
          <p:cNvSpPr txBox="1"/>
          <p:nvPr/>
        </p:nvSpPr>
        <p:spPr>
          <a:xfrm>
            <a:off x="3996014" y="902777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US" dirty="0"/>
          </a:p>
          <a:p>
            <a:pPr marL="61913" indent="-342900">
              <a:buFont typeface="+mj-lt"/>
              <a:buAutoNum type="arabicPeriod"/>
            </a:pPr>
            <a:r>
              <a:rPr lang="en-US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SIM layers</a:t>
            </a:r>
          </a:p>
          <a:p>
            <a:pPr marL="176213"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US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/>
              <a:t>SIM re-configuration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4C5B0BB-B4FF-1E74-FF82-F00D7D95EEC4}"/>
              </a:ext>
            </a:extLst>
          </p:cNvPr>
          <p:cNvSpPr/>
          <p:nvPr/>
        </p:nvSpPr>
        <p:spPr>
          <a:xfrm flipV="1">
            <a:off x="621455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D74BB21-2324-1BA9-4D0E-221C7E903FBB}"/>
              </a:ext>
            </a:extLst>
          </p:cNvPr>
          <p:cNvSpPr/>
          <p:nvPr/>
        </p:nvSpPr>
        <p:spPr>
          <a:xfrm flipV="1">
            <a:off x="581740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C950D4-759F-569E-DCF5-F9705C57CF42}"/>
              </a:ext>
            </a:extLst>
          </p:cNvPr>
          <p:cNvCxnSpPr>
            <a:cxnSpLocks/>
          </p:cNvCxnSpPr>
          <p:nvPr/>
        </p:nvCxnSpPr>
        <p:spPr>
          <a:xfrm>
            <a:off x="7286971" y="2136287"/>
            <a:ext cx="114911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40DD4C-F313-339E-A0AB-0195D763DC25}"/>
                  </a:ext>
                </a:extLst>
              </p:cNvPr>
              <p:cNvSpPr txBox="1"/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3F0A67-44BC-F65B-960C-D494065C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9945F5-8D65-3058-E6E8-00690ACDD965}"/>
                  </a:ext>
                </a:extLst>
              </p:cNvPr>
              <p:cNvSpPr txBox="1"/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DE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de-DE" b="0" i="0" smtClean="0"/>
                            <m:t>J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106DD-F704-6A12-6E7F-947F13D6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DAF7E75-5F73-5ACF-2298-4A298A4FF6B7}"/>
              </a:ext>
            </a:extLst>
          </p:cNvPr>
          <p:cNvSpPr txBox="1"/>
          <p:nvPr/>
        </p:nvSpPr>
        <p:spPr>
          <a:xfrm>
            <a:off x="8436090" y="1891630"/>
            <a:ext cx="2219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consumption</a:t>
            </a:r>
            <a:endParaRPr lang="en-DE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F2FE28-35C9-975A-2F2C-6BFF3F2DEC73}"/>
              </a:ext>
            </a:extLst>
          </p:cNvPr>
          <p:cNvSpPr/>
          <p:nvPr/>
        </p:nvSpPr>
        <p:spPr>
          <a:xfrm>
            <a:off x="8436090" y="1891630"/>
            <a:ext cx="3414590" cy="86744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92D0290-0C0B-7C0B-CA2C-C0A56BBD8CFB}"/>
              </a:ext>
            </a:extLst>
          </p:cNvPr>
          <p:cNvGraphicFramePr>
            <a:graphicFrameLocks noGrp="1"/>
          </p:cNvGraphicFramePr>
          <p:nvPr/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39EF8A5-79C5-1DB6-220F-F17ABCA1D4EF}"/>
              </a:ext>
            </a:extLst>
          </p:cNvPr>
          <p:cNvGraphicFramePr>
            <a:graphicFrameLocks noGrp="1"/>
          </p:cNvGraphicFramePr>
          <p:nvPr/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452C787-9490-FDBB-F920-56BD04C69D76}"/>
              </a:ext>
            </a:extLst>
          </p:cNvPr>
          <p:cNvGraphicFramePr>
            <a:graphicFrameLocks noGrp="1"/>
          </p:cNvGraphicFramePr>
          <p:nvPr/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3673634-4635-5264-E5CE-5F6332A707EA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FCFFA0-5CBB-3436-BAB6-CC844D6952CB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617808-9311-64AE-12CC-532733BADCC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0748BEB-4E58-D12E-21B6-7D7E5579DD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1F36079-AD9F-3CC0-F8FE-24163465818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55A9DD8-EE7D-D7E3-D343-4174222448B6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5B49F77-E942-9F86-5A72-F40F06A359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D551A46-5BFB-F8A1-0CA8-80EF561F62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E3CC5C3-082F-8A86-2249-F5FD22CC3B3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EB19C6-A7BF-245F-9933-7941B5E5708A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196D4B1-9D9D-E97E-6820-25A6A1F4925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5BDF424-F198-7C55-C2B3-8DAE9C7FA2D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D6E82DC-B399-8E48-6CB5-2D93DEB2255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BD8DBB-188B-839C-4DE2-C8E4194DFA36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D6AF84F-0A40-18AB-C14A-FCD6CC41636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A7BA493-BC60-8576-AEE6-CCAF4CD6F3A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259B7F4-4A6F-FD4C-D135-9DF4EF0ACCC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D8D07A7-4282-B92C-3ECE-4E1440900368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7EB11C7-1D1F-DD76-CC82-FD332BC2FB0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E0445CA-CA89-6993-DF49-D6FFCC197D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149FE48-4CD3-C878-49CE-0A094F3E367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C4B2A81-5524-39A5-496E-DF3DD238DC50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7B5C649-8F60-0AFC-8707-93E79B6AE0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2C0E4AB-D06E-346B-5BC1-BC35E80A2C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9BAD701-B47C-FE79-664E-B83DAD2E648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19A77B3-A33E-BFE6-CB12-C5215502EBB5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CDB73BF-48CE-FB02-DF4D-92D67C6A84E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FDAF31-E62A-F280-30EB-29BF29DF04E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A32E3AC-2C90-8B8A-BD7B-7176A71DFA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6BE65E1-4841-7DE8-1438-3A1940D35DD2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86410B-13F8-586C-7025-F415ABE5567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30669D-93DC-E0DB-55F6-EE0458B5D1B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78D9FAF-57B4-46F7-8297-3D085EA9201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02641E3-F143-3AAD-124C-1E36810AF8F3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4C71171-FA82-ABC2-C499-1AD01302B4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C8578C6-E17B-8DC0-6949-C3B29B56B8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56F315B-A466-B45B-5570-0AEF64F2807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7E818CF-B326-68EB-2BF2-8C7F0CA3F067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002F7B-C87E-1D9A-60FD-3232DE77EBF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606386E-67A3-1967-B83E-7347C175E56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9CF76B-EFA4-3B50-070F-1BA5CFA4F0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200B257-0B41-6FEF-03F1-CF65F7702D86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4FAB4D-B0E7-23F6-28EA-DBB468AB7AD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FF4C9A2-1173-1980-4C58-4F67B292445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3424F6-6F5A-5CBC-9752-2E29F7609CD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066870-032C-7AAD-D47D-4E9335B84DC5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FF6E414-961D-55AA-5FCA-0CF74AE1702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39EEED0-B123-62BD-BAAE-6CB76A44D5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294E7E8-5211-5E93-81CE-70937F587C6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AA327EC-8575-214D-559F-6EF4DE24042A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26DABE3-467D-DD73-1A59-E7C80C0152E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66FB3EB-D4F2-08DE-2294-B8E1663EF9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9482985-04DE-3E4D-1DBD-87C4DF01F0F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1BDDBD6-9625-CBDF-96DE-AA37CAC13EE2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4B6F684-5B22-E093-34C8-043038485D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786D668-CCF2-BF26-30C9-30F3C107BAF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7311D0-0702-22CD-03F2-B9B7C3A820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8816B0-1062-D3EA-78AC-FD19BAE82758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13B95B1-4EE1-EC3D-2041-AC8312F9FD9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C79BEB2-D262-C9B4-2316-392AD3B217F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F6B1B6A-D8C1-14DC-C4E4-67C55B05150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072185-9B4E-F372-1015-216BFAA3B49A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22099D-E4BA-4464-10C4-71DE5219BE0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1FF0031-0033-74AC-42B0-03AADC10C1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2201ADD-9E27-2134-ED0A-0ABAD6163A3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F3628F-D1A7-08E5-0E5F-F9B8F732CBB5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E910600-304E-7208-1241-48DFBCEF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7CA3176-42BF-FF28-489F-00A82BB41B49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C6B3C90-7D70-64E9-B356-ED298DB099E5}"/>
                  </a:ext>
                </a:extLst>
              </p:cNvPr>
              <p:cNvSpPr txBox="1"/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885189-CBDF-1314-43F0-991B06FF6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blipFill>
                <a:blip r:embed="rId11"/>
                <a:stretch>
                  <a:fillRect r="-18519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Graphic 116" descr="Processor outline">
            <a:extLst>
              <a:ext uri="{FF2B5EF4-FFF2-40B4-BE49-F238E27FC236}">
                <a16:creationId xmlns:a16="http://schemas.microsoft.com/office/drawing/2014/main" id="{10CCF6B7-FAB7-BE68-77A0-4127EC1DEF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5B1A54-B11E-BF87-F849-1CE8CA266102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0547A9-7BDD-EC65-ECC2-0C0FD0237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4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33">
            <a:extLst>
              <a:ext uri="{FF2B5EF4-FFF2-40B4-BE49-F238E27FC236}">
                <a16:creationId xmlns:a16="http://schemas.microsoft.com/office/drawing/2014/main" id="{A44515C4-31CC-6CB8-CE2F-2125A58B4FB4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US" sz="2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8EDA832E-4B19-E59D-219A-097A06D95EE2}"/>
                  </a:ext>
                </a:extLst>
              </p:cNvPr>
              <p:cNvSpPr txBox="1"/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57C7F937-7A6A-AC9E-3D70-3FC5EDCB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0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9268-EE1E-FF7E-973A-FC88756A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>
            <a:extLst>
              <a:ext uri="{FF2B5EF4-FFF2-40B4-BE49-F238E27FC236}">
                <a16:creationId xmlns:a16="http://schemas.microsoft.com/office/drawing/2014/main" id="{76E15999-7520-9AED-13E2-623E1B59D424}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 dirty="0"/>
          </a:p>
        </p:txBody>
      </p:sp>
      <p:grpSp>
        <p:nvGrpSpPr>
          <p:cNvPr id="83" name="Group 32">
            <a:extLst>
              <a:ext uri="{FF2B5EF4-FFF2-40B4-BE49-F238E27FC236}">
                <a16:creationId xmlns:a16="http://schemas.microsoft.com/office/drawing/2014/main" id="{62D58DBE-F563-D7E4-0A88-ADBB62593AF4}"/>
              </a:ext>
            </a:extLst>
          </p:cNvPr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>
              <a:extLst>
                <a:ext uri="{FF2B5EF4-FFF2-40B4-BE49-F238E27FC236}">
                  <a16:creationId xmlns:a16="http://schemas.microsoft.com/office/drawing/2014/main" id="{EE72FEEA-B132-656D-880B-113A62A7A61C}"/>
                </a:ext>
              </a:extLst>
            </p:cNvPr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85" name="Rectangle 34">
              <a:extLst>
                <a:ext uri="{FF2B5EF4-FFF2-40B4-BE49-F238E27FC236}">
                  <a16:creationId xmlns:a16="http://schemas.microsoft.com/office/drawing/2014/main" id="{21410746-3FA8-0AA4-F6DF-C8914E29CF13}"/>
                </a:ext>
              </a:extLst>
            </p:cNvPr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</p:grpSp>
      <p:sp>
        <p:nvSpPr>
          <p:cNvPr id="86" name="Rectangle 36">
            <a:extLst>
              <a:ext uri="{FF2B5EF4-FFF2-40B4-BE49-F238E27FC236}">
                <a16:creationId xmlns:a16="http://schemas.microsoft.com/office/drawing/2014/main" id="{A5C5FA07-1598-CDF7-393E-CA5A8BCC2705}"/>
              </a:ext>
            </a:extLst>
          </p:cNvPr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87" name="Isosceles Triangle 38">
            <a:extLst>
              <a:ext uri="{FF2B5EF4-FFF2-40B4-BE49-F238E27FC236}">
                <a16:creationId xmlns:a16="http://schemas.microsoft.com/office/drawing/2014/main" id="{71E85CA4-D76C-AF45-D1E3-18707937B19B}"/>
              </a:ext>
            </a:extLst>
          </p:cNvPr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9D523852-69A4-4C3E-F2A5-1B7A9ECBDB0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>
            <a:extLst>
              <a:ext uri="{FF2B5EF4-FFF2-40B4-BE49-F238E27FC236}">
                <a16:creationId xmlns:a16="http://schemas.microsoft.com/office/drawing/2014/main" id="{349A93CA-F998-F56C-5F26-79162C166E11}"/>
              </a:ext>
            </a:extLst>
          </p:cNvPr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>
              <a:extLst>
                <a:ext uri="{FF2B5EF4-FFF2-40B4-BE49-F238E27FC236}">
                  <a16:creationId xmlns:a16="http://schemas.microsoft.com/office/drawing/2014/main" id="{14AF9A02-A192-9806-762A-450BF28CB905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pic>
          <p:nvPicPr>
            <p:cNvPr id="91" name="Graphic 5">
              <a:extLst>
                <a:ext uri="{FF2B5EF4-FFF2-40B4-BE49-F238E27FC236}">
                  <a16:creationId xmlns:a16="http://schemas.microsoft.com/office/drawing/2014/main" id="{BAC2084B-DC6B-53FD-DEC3-591BE3E69034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>
            <a:extLst>
              <a:ext uri="{FF2B5EF4-FFF2-40B4-BE49-F238E27FC236}">
                <a16:creationId xmlns:a16="http://schemas.microsoft.com/office/drawing/2014/main" id="{8F61C366-D56A-DE14-F0C5-500CD0CB892B}"/>
              </a:ext>
            </a:extLst>
          </p:cNvPr>
          <p:cNvSpPr/>
          <p:nvPr/>
        </p:nvSpPr>
        <p:spPr>
          <a:xfrm>
            <a:off x="828957" y="886872"/>
            <a:ext cx="6301516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Rejuvenating the IRS: Reconfiguration Policies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BF01E-4E49-1486-9C88-58ABE5DF6611}"/>
              </a:ext>
            </a:extLst>
          </p:cNvPr>
          <p:cNvSpPr txBox="1"/>
          <p:nvPr/>
        </p:nvSpPr>
        <p:spPr>
          <a:xfrm>
            <a:off x="7893351" y="5575362"/>
            <a:ext cx="348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Meeting 28 Aug. 2024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E6932-D7B6-9B60-D39C-0F53B53C3D9F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Jorge Torres Gomez, Joana Angjo, Moritz Garkisch, Vahid Jamali, Robert Schober, and Falko Dressler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2901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traight Arrow Connector 23"/>
          <p:cNvSpPr/>
          <p:nvPr/>
        </p:nvSpPr>
        <p:spPr>
          <a:xfrm>
            <a:off x="8051040" y="7884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29" name="Straight Arrow Connector 9"/>
          <p:cNvSpPr/>
          <p:nvPr/>
        </p:nvSpPr>
        <p:spPr>
          <a:xfrm flipV="1">
            <a:off x="2040480" y="7873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30" name="TextBox 4"/>
          <p:cNvSpPr/>
          <p:nvPr/>
        </p:nvSpPr>
        <p:spPr>
          <a:xfrm>
            <a:off x="0" y="6219000"/>
            <a:ext cx="10718280" cy="100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[1] Y. Sun and B. Cyr, ‘Information Aging through Queues: A Mutual Information Perspective’, presented at the IEEE 19th International Workshop on Signal Processing Advances in Wireless Communications (SPAWC), Jun. 2018. Accessed: Jul. 08, 2020. [Online]. Available: </a:t>
            </a:r>
            <a:r>
              <a:rPr lang="en-US" sz="12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http://arxiv.org/abs/1806.06243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[2] C. Pan </a:t>
            </a:r>
            <a:r>
              <a:rPr lang="en-US" sz="1200" b="0" i="1" strike="noStrike" spc="-1">
                <a:solidFill>
                  <a:srgbClr val="000000"/>
                </a:solidFill>
                <a:latin typeface="Calibri"/>
              </a:rPr>
              <a:t>et al.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, ‘An Overview of Signal Processing Techniques for RIS/IRS-aided Wireless Systems’, arXiv, arXiv:2112.05989, Dec. 2021. doi: </a:t>
            </a:r>
            <a:r>
              <a:rPr lang="en-US" sz="12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10.48550/arXiv.2112.05989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.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31" name="Picture 6"/>
          <p:cNvPicPr/>
          <p:nvPr/>
        </p:nvPicPr>
        <p:blipFill>
          <a:blip r:embed="rId4"/>
          <a:srcRect l="23289" t="10709" r="22283" b="34619"/>
          <a:stretch/>
        </p:blipFill>
        <p:spPr>
          <a:xfrm>
            <a:off x="4272120" y="385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32" name="Graphic 2" descr="Cell Tower with solid fill"/>
          <p:cNvPicPr/>
          <p:nvPr/>
        </p:nvPicPr>
        <p:blipFill>
          <a:blip r:embed="rId5"/>
          <a:stretch/>
        </p:blipFill>
        <p:spPr>
          <a:xfrm>
            <a:off x="888120" y="17467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3"/>
          <p:cNvSpPr/>
          <p:nvPr/>
        </p:nvSpPr>
        <p:spPr>
          <a:xfrm flipH="1">
            <a:off x="592200" y="28386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Base Station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Beam forming vector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" name="TextBox 15"/>
          <p:cNvSpPr/>
          <p:nvPr/>
        </p:nvSpPr>
        <p:spPr>
          <a:xfrm>
            <a:off x="3918240" y="14094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phase shift vector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5" name="Rectangle: Rounded Corners 18"/>
          <p:cNvSpPr/>
          <p:nvPr/>
        </p:nvSpPr>
        <p:spPr>
          <a:xfrm>
            <a:off x="2998440" y="10054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7"/>
              <p:cNvSpPr txBox="1"/>
              <p:nvPr/>
            </p:nvSpPr>
            <p:spPr>
              <a:xfrm>
                <a:off x="3219120" y="10868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137" name="Rectangle: Rounded Corners 20"/>
          <p:cNvSpPr/>
          <p:nvPr/>
        </p:nvSpPr>
        <p:spPr>
          <a:xfrm>
            <a:off x="8578440" y="9957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21"/>
              <p:cNvSpPr txBox="1"/>
              <p:nvPr/>
            </p:nvSpPr>
            <p:spPr>
              <a:xfrm>
                <a:off x="8666280" y="10720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39" name="Graphic 30" descr="Question Mark with solid fill"/>
          <p:cNvPicPr/>
          <p:nvPr/>
        </p:nvPicPr>
        <p:blipFill>
          <a:blip r:embed="rId6"/>
          <a:stretch/>
        </p:blipFill>
        <p:spPr>
          <a:xfrm rot="1264800">
            <a:off x="8186400" y="214128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40" name="TextBox 33"/>
          <p:cNvSpPr/>
          <p:nvPr/>
        </p:nvSpPr>
        <p:spPr>
          <a:xfrm>
            <a:off x="-95040" y="162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Problem to solve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1" name="TextBox 22"/>
          <p:cNvSpPr/>
          <p:nvPr/>
        </p:nvSpPr>
        <p:spPr>
          <a:xfrm>
            <a:off x="4105440" y="222696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trade-off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" name="TextBox 27"/>
          <p:cNvSpPr/>
          <p:nvPr/>
        </p:nvSpPr>
        <p:spPr>
          <a:xfrm>
            <a:off x="10608120" y="28501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Mobile user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3" name="Graphic 28" descr="Car with solid fill"/>
          <p:cNvPicPr/>
          <p:nvPr/>
        </p:nvPicPr>
        <p:blipFill>
          <a:blip r:embed="rId7"/>
          <a:stretch/>
        </p:blipFill>
        <p:spPr>
          <a:xfrm>
            <a:off x="10554120" y="20430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44" name="Freeform: Shape 12"/>
          <p:cNvSpPr/>
          <p:nvPr/>
        </p:nvSpPr>
        <p:spPr>
          <a:xfrm rot="286200">
            <a:off x="3306960" y="5139720"/>
            <a:ext cx="2047680" cy="816840"/>
          </a:xfrm>
          <a:custGeom>
            <a:avLst/>
            <a:gdLst/>
            <a:ahLst/>
            <a:cxnLst/>
            <a:rect l="l" t="t" r="r" b="b"/>
            <a:pathLst>
              <a:path w="2047875" h="817022">
                <a:moveTo>
                  <a:pt x="0" y="639889"/>
                </a:moveTo>
                <a:cubicBezTo>
                  <a:pt x="37306" y="306514"/>
                  <a:pt x="74613" y="-26861"/>
                  <a:pt x="171450" y="1714"/>
                </a:cubicBezTo>
                <a:cubicBezTo>
                  <a:pt x="268287" y="30289"/>
                  <a:pt x="450850" y="749427"/>
                  <a:pt x="581025" y="811339"/>
                </a:cubicBezTo>
                <a:cubicBezTo>
                  <a:pt x="711200" y="873252"/>
                  <a:pt x="830263" y="409701"/>
                  <a:pt x="952500" y="373189"/>
                </a:cubicBezTo>
                <a:cubicBezTo>
                  <a:pt x="1074737" y="336677"/>
                  <a:pt x="1204913" y="582739"/>
                  <a:pt x="1314450" y="592264"/>
                </a:cubicBezTo>
                <a:cubicBezTo>
                  <a:pt x="1423987" y="601789"/>
                  <a:pt x="1487488" y="435101"/>
                  <a:pt x="1609725" y="430339"/>
                </a:cubicBezTo>
                <a:cubicBezTo>
                  <a:pt x="1731962" y="425577"/>
                  <a:pt x="1889918" y="494633"/>
                  <a:pt x="2047875" y="563689"/>
                </a:cubicBezTo>
              </a:path>
            </a:pathLst>
          </a:custGeom>
          <a:noFill/>
          <a:ln w="3492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45" name="Freeform: Shape 13"/>
          <p:cNvSpPr/>
          <p:nvPr/>
        </p:nvSpPr>
        <p:spPr>
          <a:xfrm>
            <a:off x="3923640" y="4338000"/>
            <a:ext cx="2317320" cy="822960"/>
          </a:xfrm>
          <a:custGeom>
            <a:avLst/>
            <a:gdLst/>
            <a:ahLst/>
            <a:cxnLst/>
            <a:rect l="l" t="t" r="r" b="b"/>
            <a:pathLst>
              <a:path w="2785241" h="823343">
                <a:moveTo>
                  <a:pt x="0" y="651671"/>
                </a:moveTo>
                <a:cubicBezTo>
                  <a:pt x="111234" y="600871"/>
                  <a:pt x="222468" y="550071"/>
                  <a:pt x="294289" y="567588"/>
                </a:cubicBezTo>
                <a:cubicBezTo>
                  <a:pt x="366110" y="585105"/>
                  <a:pt x="362607" y="746265"/>
                  <a:pt x="430924" y="756775"/>
                </a:cubicBezTo>
                <a:cubicBezTo>
                  <a:pt x="499241" y="767285"/>
                  <a:pt x="609600" y="623643"/>
                  <a:pt x="704193" y="630650"/>
                </a:cubicBezTo>
                <a:cubicBezTo>
                  <a:pt x="798786" y="637657"/>
                  <a:pt x="900385" y="903919"/>
                  <a:pt x="998482" y="798816"/>
                </a:cubicBezTo>
                <a:cubicBezTo>
                  <a:pt x="1096579" y="693713"/>
                  <a:pt x="1178910" y="5285"/>
                  <a:pt x="1292772" y="30"/>
                </a:cubicBezTo>
                <a:cubicBezTo>
                  <a:pt x="1406634" y="-5225"/>
                  <a:pt x="1567793" y="663933"/>
                  <a:pt x="1681655" y="767285"/>
                </a:cubicBezTo>
                <a:cubicBezTo>
                  <a:pt x="1795517" y="870637"/>
                  <a:pt x="1879599" y="616637"/>
                  <a:pt x="1975944" y="620140"/>
                </a:cubicBezTo>
                <a:cubicBezTo>
                  <a:pt x="2072289" y="623643"/>
                  <a:pt x="2172138" y="790058"/>
                  <a:pt x="2259724" y="788306"/>
                </a:cubicBezTo>
                <a:cubicBezTo>
                  <a:pt x="2347310" y="786554"/>
                  <a:pt x="2413876" y="616637"/>
                  <a:pt x="2501462" y="609630"/>
                </a:cubicBezTo>
                <a:cubicBezTo>
                  <a:pt x="2589048" y="602623"/>
                  <a:pt x="2687144" y="674443"/>
                  <a:pt x="2785241" y="746264"/>
                </a:cubicBezTo>
              </a:path>
            </a:pathLst>
          </a:custGeom>
          <a:noFill/>
          <a:ln w="38100">
            <a:solidFill>
              <a:srgbClr val="3254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46" name="Straight Arrow Connector 16"/>
          <p:cNvSpPr/>
          <p:nvPr/>
        </p:nvSpPr>
        <p:spPr>
          <a:xfrm flipH="1">
            <a:off x="2909160" y="4639680"/>
            <a:ext cx="1247400" cy="146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47" name="Straight Arrow Connector 32"/>
          <p:cNvSpPr/>
          <p:nvPr/>
        </p:nvSpPr>
        <p:spPr>
          <a:xfrm flipV="1">
            <a:off x="4157640" y="460296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48" name="Straight Arrow Connector 44"/>
          <p:cNvSpPr/>
          <p:nvPr/>
        </p:nvSpPr>
        <p:spPr>
          <a:xfrm flipV="1">
            <a:off x="4157640" y="3195360"/>
            <a:ext cx="360" cy="144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49" name="Straight Arrow Connector 46"/>
          <p:cNvSpPr/>
          <p:nvPr/>
        </p:nvSpPr>
        <p:spPr>
          <a:xfrm flipV="1">
            <a:off x="3889440" y="500760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50" name="Straight Arrow Connector 47"/>
          <p:cNvSpPr/>
          <p:nvPr/>
        </p:nvSpPr>
        <p:spPr>
          <a:xfrm flipV="1">
            <a:off x="3285000" y="564336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51" name="TextBox 48"/>
          <p:cNvSpPr/>
          <p:nvPr/>
        </p:nvSpPr>
        <p:spPr>
          <a:xfrm>
            <a:off x="5492160" y="3803040"/>
            <a:ext cx="13773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Sequence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2" name="TextBox 49"/>
          <p:cNvSpPr/>
          <p:nvPr/>
        </p:nvSpPr>
        <p:spPr>
          <a:xfrm>
            <a:off x="1598400" y="5270400"/>
            <a:ext cx="1645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Observation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time 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50"/>
              <p:cNvSpPr txBox="1"/>
              <p:nvPr/>
            </p:nvSpPr>
            <p:spPr>
              <a:xfrm rot="16200000">
                <a:off x="3516840" y="3390480"/>
                <a:ext cx="67248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52"/>
              <p:cNvSpPr txBox="1"/>
              <p:nvPr/>
            </p:nvSpPr>
            <p:spPr>
              <a:xfrm>
                <a:off x="6164640" y="4714200"/>
                <a:ext cx="1380240" cy="526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^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−∆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54"/>
              <p:cNvSpPr txBox="1"/>
              <p:nvPr/>
            </p:nvSpPr>
            <p:spPr>
              <a:xfrm>
                <a:off x="6022440" y="5366160"/>
                <a:ext cx="982080" cy="4773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56"/>
              <p:cNvSpPr txBox="1"/>
              <p:nvPr/>
            </p:nvSpPr>
            <p:spPr>
              <a:xfrm>
                <a:off x="7791840" y="5056200"/>
                <a:ext cx="2254680" cy="526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^"/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157" name="Right Brace 57"/>
          <p:cNvSpPr/>
          <p:nvPr/>
        </p:nvSpPr>
        <p:spPr>
          <a:xfrm>
            <a:off x="7497360" y="4874040"/>
            <a:ext cx="221760" cy="98388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58" name="PlaceHolder 1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8E1C07-A5C7-49BE-8FE7-BB50A33C5777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en-US" sz="2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7663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E4CC6-F41E-326C-C3EF-58170CC5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A82D-8CE6-1F8C-4E6B-BD07CD71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" y="154052"/>
            <a:ext cx="4664909" cy="664430"/>
          </a:xfrm>
        </p:spPr>
        <p:txBody>
          <a:bodyPr/>
          <a:lstStyle/>
          <a:p>
            <a:r>
              <a:rPr lang="de-DE" sz="3600" dirty="0" err="1"/>
              <a:t>Localization</a:t>
            </a:r>
            <a:r>
              <a:rPr lang="de-DE" sz="3600" dirty="0"/>
              <a:t> Scenario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3551-A99E-D809-CED1-27BAE8DDC283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rPr lang="en-DE" smtClean="0"/>
              <a:t>2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862E0-9FE9-50F6-D4CD-E97AAE3E6118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P. Heidenreich, A. M. 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Zoubir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 and M. 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Rubsamen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, "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Joint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 2-D DOA 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Estimation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 and 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Phase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Calibration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for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Uniform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 Rectangular 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Arrays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," in </a:t>
            </a:r>
            <a:r>
              <a:rPr lang="es-ES" sz="1100" b="0" i="1" dirty="0">
                <a:solidFill>
                  <a:srgbClr val="333333"/>
                </a:solidFill>
                <a:effectLst/>
                <a:latin typeface="HelveticaNeue Regular"/>
              </a:rPr>
              <a:t>IEEE </a:t>
            </a:r>
            <a:r>
              <a:rPr lang="es-ES" sz="1100" b="0" i="1" dirty="0" err="1">
                <a:solidFill>
                  <a:srgbClr val="333333"/>
                </a:solidFill>
                <a:effectLst/>
                <a:latin typeface="HelveticaNeue Regular"/>
              </a:rPr>
              <a:t>Transactions</a:t>
            </a:r>
            <a:r>
              <a:rPr lang="es-ES" sz="1100" b="0" i="1" dirty="0">
                <a:solidFill>
                  <a:srgbClr val="333333"/>
                </a:solidFill>
                <a:effectLst/>
                <a:latin typeface="HelveticaNeue Regular"/>
              </a:rPr>
              <a:t> on </a:t>
            </a:r>
            <a:r>
              <a:rPr lang="es-ES" sz="1100" b="0" i="1" dirty="0" err="1">
                <a:solidFill>
                  <a:srgbClr val="333333"/>
                </a:solidFill>
                <a:effectLst/>
                <a:latin typeface="HelveticaNeue Regular"/>
              </a:rPr>
              <a:t>Signal</a:t>
            </a:r>
            <a:r>
              <a:rPr lang="es-ES" sz="1100" b="0" i="1" dirty="0">
                <a:solidFill>
                  <a:srgbClr val="333333"/>
                </a:solidFill>
                <a:effectLst/>
                <a:latin typeface="HelveticaNeue Regular"/>
              </a:rPr>
              <a:t> Processing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, vol. 60, no. 9, pp. 4683-4693, Sept. 2012, </a:t>
            </a:r>
            <a:r>
              <a:rPr lang="es-ES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s-ES" sz="1100" b="0" i="0" dirty="0">
                <a:solidFill>
                  <a:srgbClr val="333333"/>
                </a:solidFill>
                <a:effectLst/>
                <a:latin typeface="HelveticaNeue Regular"/>
              </a:rPr>
              <a:t>: 10.1109/TSP.2012.2203125.</a:t>
            </a:r>
            <a:endParaRPr lang="en-GB" sz="1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8FEBDA-2CF4-114D-D711-8F73C35B6451}"/>
              </a:ext>
            </a:extLst>
          </p:cNvPr>
          <p:cNvGrpSpPr/>
          <p:nvPr/>
        </p:nvGrpSpPr>
        <p:grpSpPr>
          <a:xfrm>
            <a:off x="5262237" y="1344447"/>
            <a:ext cx="1378238" cy="1430728"/>
            <a:chOff x="1851871" y="1287138"/>
            <a:chExt cx="1378238" cy="14307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18177E-F815-3424-2E82-BC58BE125FA7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09B8ACC-6551-6DCA-FCAD-F9AEF9D094F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01971F5-0FF9-3AE2-7830-2CF4BED696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71C9DF5-3003-8BE4-D78F-DC13FF500F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CE78833-40B0-3E9C-ED1E-3632D7BE1E67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AD5D2FF-1409-9B0A-5E0B-5E5742822A8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4E2C81-FEE6-47C7-81D0-04D22CFAE67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BFE9B3-C385-685D-1D61-27FFA93EB14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437611-0C65-27E9-3E6F-AC28AE46298E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4DA2D0-B7A1-A621-4F2A-241E4371D73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D988E83-046D-E24D-B293-A5B6D999E34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C058243-D90B-5F9A-DA8E-C719CD46F6A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915D12A-CD55-DF83-6004-8AE386A12A17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F1BBF4-672F-437E-3E2F-1497BB33036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8BCD908-6B38-B693-78E9-5100332222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14C7D07-660B-48B3-E2C8-C435010571B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EACBCE-46B5-C076-CCA4-FF4EF16461FB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676D17-ECE2-0C7D-9692-24DF50B38F5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12213FF-2044-F8C8-EDC5-C6EC199D0A0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13A8159-5D6E-60D6-9499-B4E4F09521E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6A992A-3AED-986C-C288-30381E191210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61A3DA0-8A30-130C-16A4-F1AE51C95C2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7B8A867-93E4-F58E-0F96-D21A3831F38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BD7BD29-26B3-6C99-F86D-F50F7063E7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4B9678-0E21-F529-0678-C9182A5A7CF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C30A57E-CCED-E610-BA7E-AB7AB1E4A70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5C26266-1E1D-6975-C544-EB621807D2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E51BF0-DFF4-0D44-FD48-54247D9F26E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333E32-65C2-6DF7-1A9D-DB7E95032799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B5F24A3-039C-7F43-ED2C-E8A3B0592C7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A13BDEA-CA94-44DF-C6E0-C9800A328CB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124950F-13F5-B98F-B3B7-52B2F42129D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A239E4-1DBE-CADB-DD1B-6506DBE6EECC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A16B9B5-6BC7-7FDB-E850-53B6C6D6DF5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C040E6-655A-D976-F6D5-BA351A98D4C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CC42BA5-096E-81FA-B9DC-9C33CDE0CBE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F0C28D-D272-0B74-3400-A2171C29667C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5C0502F-BDD2-EA38-68F5-A525BAA922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E3484F1-8393-BF2B-4A32-8A545C0891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D52D7D-35D7-2CD8-54EB-113FC972786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F7A02D-F394-300F-6CCC-A60B08A519AC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176CD34-0303-FC6D-268A-7EF3BD46BB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609BEC6-5668-CD45-F169-A0391E0BAAD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D179827-519C-1F09-E22E-F826720E69F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27280B-F778-05EB-AADC-9DD4E3E55B9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A5924EA-8CC7-C00D-0661-C430D7E1E69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21C9FF-4051-D760-AEE7-65D05DEFDBD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66CC8EF-BFAA-5AC7-FA8D-950962DCC6A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CB6534-DC3F-538C-E1CF-2E5F5AD1027F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6B019A-3DA6-21AB-7562-F45486C41B4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F8544C0-E2B9-BAA3-8738-F0F934885FB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575D16F-DF28-6879-3DB3-49D2A4E5A18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642A5B-F249-3563-43F4-C302225D6506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F8EC92E-F5B0-7136-96C7-F1FA55A5711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331EDC9-8573-4B98-912A-98731F98A49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BE18C13-4F62-E37F-AB81-2F02ACA83EB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F1A01F8-07AE-9DF3-F953-5552ADC3587E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01A53B-3EE8-D4C8-45E4-7C7787A61DF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0935003-2CBC-619C-1D7C-4778041C445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90243AE-B43E-907C-15E2-1825DEE28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88B56F-AEC5-9D01-5633-0EA8C2D41A6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D667908-F7AA-3BFC-D745-3038DCC57C9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271C3F-FA8F-567F-0186-8C8BF7E9430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3B8EA0F-1FEB-B033-6612-4EE0E8C93F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C0A6A932-23F4-8939-3C78-79BCE254772B}"/>
              </a:ext>
            </a:extLst>
          </p:cNvPr>
          <p:cNvSpPr/>
          <p:nvPr/>
        </p:nvSpPr>
        <p:spPr>
          <a:xfrm>
            <a:off x="9387141" y="4489906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8">
            <a:extLst>
              <a:ext uri="{FF2B5EF4-FFF2-40B4-BE49-F238E27FC236}">
                <a16:creationId xmlns:a16="http://schemas.microsoft.com/office/drawing/2014/main" id="{C79055E4-6DE4-58C4-6B1A-99B7B8E853E3}"/>
              </a:ext>
            </a:extLst>
          </p:cNvPr>
          <p:cNvSpPr/>
          <p:nvPr/>
        </p:nvSpPr>
        <p:spPr>
          <a:xfrm>
            <a:off x="10485000" y="3989476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6" name="Graphic 35" descr="Smart Phone with solid fill">
            <a:extLst>
              <a:ext uri="{FF2B5EF4-FFF2-40B4-BE49-F238E27FC236}">
                <a16:creationId xmlns:a16="http://schemas.microsoft.com/office/drawing/2014/main" id="{4B4D9AE6-7631-70B1-BAF8-9A1224D21891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9990066" y="4214462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78" name="Graphic 77" descr="Walk with solid fill">
            <a:extLst>
              <a:ext uri="{FF2B5EF4-FFF2-40B4-BE49-F238E27FC236}">
                <a16:creationId xmlns:a16="http://schemas.microsoft.com/office/drawing/2014/main" id="{69223490-51B8-9395-1D31-B87247D04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752" y="4214123"/>
            <a:ext cx="454605" cy="45460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F72047F-FB71-A51F-5484-606CC5BF58BE}"/>
              </a:ext>
            </a:extLst>
          </p:cNvPr>
          <p:cNvCxnSpPr>
            <a:cxnSpLocks/>
          </p:cNvCxnSpPr>
          <p:nvPr/>
        </p:nvCxnSpPr>
        <p:spPr>
          <a:xfrm flipH="1" flipV="1">
            <a:off x="8895644" y="3492792"/>
            <a:ext cx="627304" cy="7644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4C48D1-7176-D91F-A4B0-E24D8BB9416D}"/>
                  </a:ext>
                </a:extLst>
              </p:cNvPr>
              <p:cNvSpPr txBox="1"/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4C48D1-7176-D91F-A4B0-E24D8BB94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AB0DE8-0053-EA65-2CF8-3A13A49B3EEF}"/>
                  </a:ext>
                </a:extLst>
              </p:cNvPr>
              <p:cNvSpPr txBox="1"/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AB0DE8-0053-EA65-2CF8-3A13A49B3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88">
            <a:extLst>
              <a:ext uri="{FF2B5EF4-FFF2-40B4-BE49-F238E27FC236}">
                <a16:creationId xmlns:a16="http://schemas.microsoft.com/office/drawing/2014/main" id="{F1B23C74-0BD0-25ED-A813-493D419DB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58" y="2284226"/>
            <a:ext cx="4329486" cy="3432700"/>
          </a:xfrm>
          <a:prstGeom prst="rect">
            <a:avLst/>
          </a:prstGeom>
        </p:spPr>
      </p:pic>
      <p:sp>
        <p:nvSpPr>
          <p:cNvPr id="90" name="Arc 89">
            <a:extLst>
              <a:ext uri="{FF2B5EF4-FFF2-40B4-BE49-F238E27FC236}">
                <a16:creationId xmlns:a16="http://schemas.microsoft.com/office/drawing/2014/main" id="{0D737528-195B-B579-5839-A1B93095F07D}"/>
              </a:ext>
            </a:extLst>
          </p:cNvPr>
          <p:cNvSpPr/>
          <p:nvPr/>
        </p:nvSpPr>
        <p:spPr>
          <a:xfrm rot="15226965" flipV="1">
            <a:off x="3687627" y="1080235"/>
            <a:ext cx="1450427" cy="2036091"/>
          </a:xfrm>
          <a:prstGeom prst="arc">
            <a:avLst>
              <a:gd name="adj1" fmla="val 18829512"/>
              <a:gd name="adj2" fmla="val 527287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E732DB-C561-A11B-7F51-BBBECF3B8C4E}"/>
              </a:ext>
            </a:extLst>
          </p:cNvPr>
          <p:cNvSpPr txBox="1"/>
          <p:nvPr/>
        </p:nvSpPr>
        <p:spPr>
          <a:xfrm>
            <a:off x="2675932" y="1511628"/>
            <a:ext cx="2031325" cy="36933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Signal Processing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9508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60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61" name="TextBox 4"/>
          <p:cNvSpPr/>
          <p:nvPr/>
        </p:nvSpPr>
        <p:spPr>
          <a:xfrm>
            <a:off x="0" y="6334920"/>
            <a:ext cx="1037952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[1] C. H. Bennett, P. Gacs, Ming Li, P. M. B. Vitanyi, and W. H. Zurek, ‘Information distance’, </a:t>
            </a:r>
            <a:r>
              <a:rPr lang="en-US" sz="1200" b="0" i="1" strike="noStrike" spc="-1">
                <a:solidFill>
                  <a:srgbClr val="000000"/>
                </a:solidFill>
                <a:latin typeface="Calibri"/>
              </a:rPr>
              <a:t>IEEE Transactions on Information Theory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, vol. 44, no. 4, pp. 1407–1423, Jul. 1998, doi: </a:t>
            </a:r>
            <a:r>
              <a:rPr lang="en-US" sz="12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10.1109/18.681318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.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62" name="Picture 6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63" name="Graphic 2" descr="Cell Tower with solid fill"/>
          <p:cNvPicPr/>
          <p:nvPr/>
        </p:nvPicPr>
        <p:blipFill>
          <a:blip r:embed="rId4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Base Station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Beam forming vector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5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phase shift vector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6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168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70" name="Graphic 30" descr="Question Mark with solid fill"/>
          <p:cNvPicPr/>
          <p:nvPr/>
        </p:nvPicPr>
        <p:blipFill>
          <a:blip r:embed="rId5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71" name="TextBox 33"/>
          <p:cNvSpPr/>
          <p:nvPr/>
        </p:nvSpPr>
        <p:spPr>
          <a:xfrm>
            <a:off x="-27360" y="198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Problem to solve</a:t>
            </a:r>
            <a:endParaRPr lang="en-US" sz="2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9"/>
              <p:cNvSpPr txBox="1"/>
              <p:nvPr/>
            </p:nvSpPr>
            <p:spPr>
              <a:xfrm>
                <a:off x="4122720" y="4201200"/>
                <a:ext cx="264672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𝑘𝑇𝑙𝑛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dirty="0"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173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trade-off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4" name="Connector: Elbow 26"/>
          <p:cNvSpPr/>
          <p:nvPr/>
        </p:nvSpPr>
        <p:spPr>
          <a:xfrm rot="5400000">
            <a:off x="6721560" y="3613680"/>
            <a:ext cx="920880" cy="615960"/>
          </a:xfrm>
          <a:prstGeom prst="bentConnector3">
            <a:avLst>
              <a:gd name="adj1" fmla="val 100199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75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Mobile user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76" name="Graphic 28" descr="Car with solid fill"/>
          <p:cNvPicPr/>
          <p:nvPr/>
        </p:nvPicPr>
        <p:blipFill>
          <a:blip r:embed="rId6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65B0BD-CA89-4E6B-B2DE-A9CC5D7FAE69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78" name="TextBox 12"/>
          <p:cNvSpPr/>
          <p:nvPr/>
        </p:nvSpPr>
        <p:spPr>
          <a:xfrm>
            <a:off x="6095880" y="4827240"/>
            <a:ext cx="5380560" cy="108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Least square (LS) estimator</a:t>
            </a:r>
            <a:endParaRPr lang="en-US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Linear Minimum Mean-Squared-Error (LMMSE)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9" name="Right Brace 29"/>
          <p:cNvSpPr/>
          <p:nvPr/>
        </p:nvSpPr>
        <p:spPr>
          <a:xfrm flipH="1">
            <a:off x="5967720" y="4727880"/>
            <a:ext cx="221760" cy="98388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80" name="Connector: Elbow 31"/>
          <p:cNvSpPr/>
          <p:nvPr/>
        </p:nvSpPr>
        <p:spPr>
          <a:xfrm rot="16200000" flipH="1">
            <a:off x="5499360" y="4809960"/>
            <a:ext cx="512280" cy="295920"/>
          </a:xfrm>
          <a:prstGeom prst="bentConnector3">
            <a:avLst>
              <a:gd name="adj1" fmla="val 98805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7182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82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183" name="Picture 6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84" name="Graphic 2" descr="Cell Tower with solid fill"/>
          <p:cNvPicPr/>
          <p:nvPr/>
        </p:nvPicPr>
        <p:blipFill>
          <a:blip r:embed="rId3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85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Base Station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Beam forming vector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6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phase shift vector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7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189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91" name="Graphic 30" descr="Question Mark with solid fill"/>
          <p:cNvPicPr/>
          <p:nvPr/>
        </p:nvPicPr>
        <p:blipFill>
          <a:blip r:embed="rId4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92" name="TextBox 33"/>
          <p:cNvSpPr/>
          <p:nvPr/>
        </p:nvSpPr>
        <p:spPr>
          <a:xfrm>
            <a:off x="-27360" y="198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Problem to solve</a:t>
            </a:r>
            <a:endParaRPr lang="en-US" sz="2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"/>
              <p:cNvSpPr txBox="1"/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194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trade-off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Straight Arrow Connector 24"/>
          <p:cNvSpPr/>
          <p:nvPr/>
        </p:nvSpPr>
        <p:spPr>
          <a:xfrm flipH="1" flipV="1">
            <a:off x="4762800" y="3400920"/>
            <a:ext cx="106560" cy="85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4472C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96" name="Straight Arrow Connector 25"/>
          <p:cNvSpPr/>
          <p:nvPr/>
        </p:nvSpPr>
        <p:spPr>
          <a:xfrm flipH="1" flipV="1">
            <a:off x="6049080" y="3448440"/>
            <a:ext cx="342000" cy="98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4472C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97" name="Connector: Elbow 26"/>
          <p:cNvSpPr/>
          <p:nvPr/>
        </p:nvSpPr>
        <p:spPr>
          <a:xfrm rot="5400000">
            <a:off x="6629400" y="3889440"/>
            <a:ext cx="1797480" cy="916920"/>
          </a:xfrm>
          <a:prstGeom prst="bentConnector3">
            <a:avLst>
              <a:gd name="adj1" fmla="val 99107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98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Mobile user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9" name="Graphic 28" descr="Car with solid fill"/>
          <p:cNvPicPr/>
          <p:nvPr/>
        </p:nvPicPr>
        <p:blipFill>
          <a:blip r:embed="rId5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00" name="PlaceHolder 1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306996-DFC2-4117-B9CD-9C6F73CD0B79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en-US" sz="2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4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02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203" name="Picture 6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204" name="Graphic 2" descr="Cell Tower with solid fill"/>
          <p:cNvPicPr/>
          <p:nvPr/>
        </p:nvPicPr>
        <p:blipFill>
          <a:blip r:embed="rId3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205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Base Station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Beam forming vector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phase shift vector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09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211" name="Graphic 30" descr="Question Mark with solid fill"/>
          <p:cNvPicPr/>
          <p:nvPr/>
        </p:nvPicPr>
        <p:blipFill>
          <a:blip r:embed="rId4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33"/>
          <p:cNvSpPr/>
          <p:nvPr/>
        </p:nvSpPr>
        <p:spPr>
          <a:xfrm>
            <a:off x="-106560" y="198360"/>
            <a:ext cx="38401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Work Packages: Plan</a:t>
            </a:r>
            <a:endParaRPr lang="en-US" sz="2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19"/>
              <p:cNvSpPr txBox="1"/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14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trade-off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5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Mobile user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6" name="Graphic 28" descr="Car with solid fill"/>
          <p:cNvPicPr/>
          <p:nvPr/>
        </p:nvPicPr>
        <p:blipFill>
          <a:blip r:embed="rId5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1"/>
          <p:cNvSpPr/>
          <p:nvPr/>
        </p:nvSpPr>
        <p:spPr>
          <a:xfrm>
            <a:off x="7619400" y="4385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WP #1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8" name="TextBox 29"/>
          <p:cNvSpPr/>
          <p:nvPr/>
        </p:nvSpPr>
        <p:spPr>
          <a:xfrm>
            <a:off x="7619400" y="4943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WP #2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9" name="TextBox 31"/>
          <p:cNvSpPr/>
          <p:nvPr/>
        </p:nvSpPr>
        <p:spPr>
          <a:xfrm>
            <a:off x="5189040" y="593892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WP #3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0" name="Straight Arrow Connector 5"/>
          <p:cNvSpPr/>
          <p:nvPr/>
        </p:nvSpPr>
        <p:spPr>
          <a:xfrm>
            <a:off x="6989400" y="4665240"/>
            <a:ext cx="59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21" name="Straight Arrow Connector 24"/>
          <p:cNvSpPr/>
          <p:nvPr/>
        </p:nvSpPr>
        <p:spPr>
          <a:xfrm>
            <a:off x="6537600" y="512028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22" name="Right Brace 25"/>
          <p:cNvSpPr/>
          <p:nvPr/>
        </p:nvSpPr>
        <p:spPr>
          <a:xfrm rot="5400000">
            <a:off x="5623200" y="4208760"/>
            <a:ext cx="345240" cy="298620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23" name="PlaceHolder 1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0FC0A4-7D1B-4B5B-8A74-D9E84ADC97C7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22</a:t>
            </a:fld>
            <a:endParaRPr lang="en-US" sz="2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6718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33"/>
          <p:cNvSpPr/>
          <p:nvPr/>
        </p:nvSpPr>
        <p:spPr>
          <a:xfrm>
            <a:off x="-106560" y="198360"/>
            <a:ext cx="38401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Work Packages: Plan</a:t>
            </a:r>
            <a:endParaRPr lang="en-US" sz="2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19"/>
              <p:cNvSpPr txBox="1"/>
              <p:nvPr/>
            </p:nvSpPr>
            <p:spPr>
              <a:xfrm>
                <a:off x="686520" y="226368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26" name="TextBox 1"/>
          <p:cNvSpPr/>
          <p:nvPr/>
        </p:nvSpPr>
        <p:spPr>
          <a:xfrm>
            <a:off x="4038120" y="2243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WP #1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7" name="TextBox 29"/>
          <p:cNvSpPr/>
          <p:nvPr/>
        </p:nvSpPr>
        <p:spPr>
          <a:xfrm>
            <a:off x="4038120" y="2801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WP #2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8" name="TextBox 31"/>
          <p:cNvSpPr/>
          <p:nvPr/>
        </p:nvSpPr>
        <p:spPr>
          <a:xfrm>
            <a:off x="1607760" y="379692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WP #3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9" name="Straight Arrow Connector 5"/>
          <p:cNvSpPr/>
          <p:nvPr/>
        </p:nvSpPr>
        <p:spPr>
          <a:xfrm>
            <a:off x="3408120" y="2523240"/>
            <a:ext cx="59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30" name="Straight Arrow Connector 24"/>
          <p:cNvSpPr/>
          <p:nvPr/>
        </p:nvSpPr>
        <p:spPr>
          <a:xfrm>
            <a:off x="2955960" y="297828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31" name="Right Brace 25"/>
          <p:cNvSpPr/>
          <p:nvPr/>
        </p:nvSpPr>
        <p:spPr>
          <a:xfrm rot="5400000">
            <a:off x="2041920" y="2066400"/>
            <a:ext cx="345240" cy="298620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32" name="TextBox 26"/>
          <p:cNvSpPr/>
          <p:nvPr/>
        </p:nvSpPr>
        <p:spPr>
          <a:xfrm>
            <a:off x="6348960" y="486720"/>
            <a:ext cx="5553360" cy="16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Calibri"/>
              </a:rPr>
              <a:t>WP #1: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 performance vs. overhead</a:t>
            </a:r>
            <a:endParaRPr lang="en-US" sz="24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Implement channel estimators.</a:t>
            </a:r>
            <a:endParaRPr lang="en-US" sz="24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Implement mobility models.</a:t>
            </a:r>
            <a:endParaRPr lang="en-US" sz="24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Measure the mutual information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3" name="Rectangle 4"/>
          <p:cNvSpPr/>
          <p:nvPr/>
        </p:nvSpPr>
        <p:spPr>
          <a:xfrm>
            <a:off x="6300000" y="328320"/>
            <a:ext cx="5561640" cy="1935000"/>
          </a:xfrm>
          <a:custGeom>
            <a:avLst/>
            <a:gdLst/>
            <a:ahLst/>
            <a:cxnLst/>
            <a:rect l="l" t="t" r="r" b="b"/>
            <a:pathLst>
              <a:path w="5561882" h="1935180">
                <a:moveTo>
                  <a:pt x="0" y="0"/>
                </a:moveTo>
                <a:cubicBezTo>
                  <a:pt x="235097" y="-18947"/>
                  <a:pt x="492869" y="26576"/>
                  <a:pt x="639616" y="0"/>
                </a:cubicBezTo>
                <a:cubicBezTo>
                  <a:pt x="786363" y="-26576"/>
                  <a:pt x="1038526" y="6968"/>
                  <a:pt x="1167995" y="0"/>
                </a:cubicBezTo>
                <a:cubicBezTo>
                  <a:pt x="1297464" y="-6968"/>
                  <a:pt x="1755846" y="-8643"/>
                  <a:pt x="1974468" y="0"/>
                </a:cubicBezTo>
                <a:cubicBezTo>
                  <a:pt x="2193090" y="8643"/>
                  <a:pt x="2477363" y="-23772"/>
                  <a:pt x="2614085" y="0"/>
                </a:cubicBezTo>
                <a:cubicBezTo>
                  <a:pt x="2750807" y="23772"/>
                  <a:pt x="3095185" y="78"/>
                  <a:pt x="3253701" y="0"/>
                </a:cubicBezTo>
                <a:cubicBezTo>
                  <a:pt x="3412217" y="-78"/>
                  <a:pt x="3750382" y="17877"/>
                  <a:pt x="4060174" y="0"/>
                </a:cubicBezTo>
                <a:cubicBezTo>
                  <a:pt x="4369966" y="-17877"/>
                  <a:pt x="4354426" y="8538"/>
                  <a:pt x="4644171" y="0"/>
                </a:cubicBezTo>
                <a:cubicBezTo>
                  <a:pt x="4933916" y="-8538"/>
                  <a:pt x="5117877" y="-26721"/>
                  <a:pt x="5561882" y="0"/>
                </a:cubicBezTo>
                <a:cubicBezTo>
                  <a:pt x="5529713" y="182325"/>
                  <a:pt x="5538218" y="396602"/>
                  <a:pt x="5561882" y="683764"/>
                </a:cubicBezTo>
                <a:cubicBezTo>
                  <a:pt x="5585546" y="970926"/>
                  <a:pt x="5566506" y="996252"/>
                  <a:pt x="5561882" y="1290120"/>
                </a:cubicBezTo>
                <a:cubicBezTo>
                  <a:pt x="5557258" y="1583988"/>
                  <a:pt x="5548166" y="1631459"/>
                  <a:pt x="5561882" y="1935180"/>
                </a:cubicBezTo>
                <a:cubicBezTo>
                  <a:pt x="5258773" y="1955294"/>
                  <a:pt x="5066055" y="1920518"/>
                  <a:pt x="4811028" y="1935180"/>
                </a:cubicBezTo>
                <a:cubicBezTo>
                  <a:pt x="4556001" y="1949842"/>
                  <a:pt x="4275812" y="1947148"/>
                  <a:pt x="4004555" y="1935180"/>
                </a:cubicBezTo>
                <a:cubicBezTo>
                  <a:pt x="3733298" y="1923212"/>
                  <a:pt x="3489284" y="1964822"/>
                  <a:pt x="3198082" y="1935180"/>
                </a:cubicBezTo>
                <a:cubicBezTo>
                  <a:pt x="2906880" y="1905538"/>
                  <a:pt x="2792854" y="1945155"/>
                  <a:pt x="2614085" y="1935180"/>
                </a:cubicBezTo>
                <a:cubicBezTo>
                  <a:pt x="2435316" y="1925205"/>
                  <a:pt x="2127190" y="1905305"/>
                  <a:pt x="1918849" y="1935180"/>
                </a:cubicBezTo>
                <a:cubicBezTo>
                  <a:pt x="1710508" y="1965055"/>
                  <a:pt x="1284727" y="1914074"/>
                  <a:pt x="1112376" y="1935180"/>
                </a:cubicBezTo>
                <a:cubicBezTo>
                  <a:pt x="940025" y="1956286"/>
                  <a:pt x="312410" y="1961035"/>
                  <a:pt x="0" y="1935180"/>
                </a:cubicBezTo>
                <a:cubicBezTo>
                  <a:pt x="-23899" y="1748348"/>
                  <a:pt x="24475" y="1557395"/>
                  <a:pt x="0" y="1348175"/>
                </a:cubicBezTo>
                <a:cubicBezTo>
                  <a:pt x="-24475" y="1138956"/>
                  <a:pt x="25005" y="952740"/>
                  <a:pt x="0" y="741819"/>
                </a:cubicBezTo>
                <a:cubicBezTo>
                  <a:pt x="-25005" y="530898"/>
                  <a:pt x="14249" y="22172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34" name="TextBox 32"/>
          <p:cNvSpPr/>
          <p:nvPr/>
        </p:nvSpPr>
        <p:spPr>
          <a:xfrm>
            <a:off x="6027120" y="2919240"/>
            <a:ext cx="6357960" cy="12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Calibri"/>
              </a:rPr>
              <a:t>WP #2: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 thermodynamic of computation</a:t>
            </a:r>
            <a:endParaRPr lang="en-US" sz="24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Evaluate Kolmogorov Complexity.</a:t>
            </a:r>
            <a:endParaRPr lang="en-US" sz="24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Evaluate the thermodynamic costs.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5" name="Rectangle 34"/>
          <p:cNvSpPr/>
          <p:nvPr/>
        </p:nvSpPr>
        <p:spPr>
          <a:xfrm>
            <a:off x="6300000" y="2736360"/>
            <a:ext cx="5614560" cy="1653120"/>
          </a:xfrm>
          <a:custGeom>
            <a:avLst/>
            <a:gdLst/>
            <a:ahLst/>
            <a:cxnLst/>
            <a:rect l="l" t="t" r="r" b="b"/>
            <a:pathLst>
              <a:path w="5614954" h="1653390">
                <a:moveTo>
                  <a:pt x="0" y="0"/>
                </a:moveTo>
                <a:cubicBezTo>
                  <a:pt x="259402" y="7277"/>
                  <a:pt x="408158" y="28202"/>
                  <a:pt x="567734" y="0"/>
                </a:cubicBezTo>
                <a:cubicBezTo>
                  <a:pt x="727310" y="-28202"/>
                  <a:pt x="929476" y="2629"/>
                  <a:pt x="1023169" y="0"/>
                </a:cubicBezTo>
                <a:cubicBezTo>
                  <a:pt x="1116863" y="-2629"/>
                  <a:pt x="1575274" y="15707"/>
                  <a:pt x="1759352" y="0"/>
                </a:cubicBezTo>
                <a:cubicBezTo>
                  <a:pt x="1943430" y="-15707"/>
                  <a:pt x="2088825" y="-11973"/>
                  <a:pt x="2327086" y="0"/>
                </a:cubicBezTo>
                <a:cubicBezTo>
                  <a:pt x="2565347" y="11973"/>
                  <a:pt x="2740760" y="1626"/>
                  <a:pt x="2894821" y="0"/>
                </a:cubicBezTo>
                <a:cubicBezTo>
                  <a:pt x="3048883" y="-1626"/>
                  <a:pt x="3473060" y="13064"/>
                  <a:pt x="3631004" y="0"/>
                </a:cubicBezTo>
                <a:cubicBezTo>
                  <a:pt x="3788948" y="-13064"/>
                  <a:pt x="4036582" y="13289"/>
                  <a:pt x="4142588" y="0"/>
                </a:cubicBezTo>
                <a:cubicBezTo>
                  <a:pt x="4248594" y="-13289"/>
                  <a:pt x="4642484" y="-9438"/>
                  <a:pt x="4878771" y="0"/>
                </a:cubicBezTo>
                <a:cubicBezTo>
                  <a:pt x="5115058" y="9438"/>
                  <a:pt x="5374667" y="7955"/>
                  <a:pt x="5614954" y="0"/>
                </a:cubicBezTo>
                <a:cubicBezTo>
                  <a:pt x="5616665" y="224126"/>
                  <a:pt x="5595621" y="417692"/>
                  <a:pt x="5614954" y="551130"/>
                </a:cubicBezTo>
                <a:cubicBezTo>
                  <a:pt x="5634288" y="684568"/>
                  <a:pt x="5607588" y="854553"/>
                  <a:pt x="5614954" y="1102260"/>
                </a:cubicBezTo>
                <a:cubicBezTo>
                  <a:pt x="5622321" y="1349967"/>
                  <a:pt x="5589775" y="1521579"/>
                  <a:pt x="5614954" y="1653390"/>
                </a:cubicBezTo>
                <a:cubicBezTo>
                  <a:pt x="5459589" y="1645022"/>
                  <a:pt x="5303528" y="1653653"/>
                  <a:pt x="5159519" y="1653390"/>
                </a:cubicBezTo>
                <a:cubicBezTo>
                  <a:pt x="5015511" y="1653127"/>
                  <a:pt x="4647339" y="1650191"/>
                  <a:pt x="4423336" y="1653390"/>
                </a:cubicBezTo>
                <a:cubicBezTo>
                  <a:pt x="4199333" y="1656589"/>
                  <a:pt x="4099054" y="1659076"/>
                  <a:pt x="3911751" y="1653390"/>
                </a:cubicBezTo>
                <a:cubicBezTo>
                  <a:pt x="3724448" y="1647704"/>
                  <a:pt x="3548640" y="1656127"/>
                  <a:pt x="3287868" y="1653390"/>
                </a:cubicBezTo>
                <a:cubicBezTo>
                  <a:pt x="3027096" y="1650653"/>
                  <a:pt x="2756455" y="1654905"/>
                  <a:pt x="2551685" y="1653390"/>
                </a:cubicBezTo>
                <a:cubicBezTo>
                  <a:pt x="2346915" y="1651875"/>
                  <a:pt x="2154114" y="1641237"/>
                  <a:pt x="1927801" y="1653390"/>
                </a:cubicBezTo>
                <a:cubicBezTo>
                  <a:pt x="1701488" y="1665543"/>
                  <a:pt x="1647925" y="1633683"/>
                  <a:pt x="1472366" y="1653390"/>
                </a:cubicBezTo>
                <a:cubicBezTo>
                  <a:pt x="1296807" y="1673097"/>
                  <a:pt x="1077319" y="1668237"/>
                  <a:pt x="960781" y="1653390"/>
                </a:cubicBezTo>
                <a:cubicBezTo>
                  <a:pt x="844244" y="1638543"/>
                  <a:pt x="369012" y="1621807"/>
                  <a:pt x="0" y="1653390"/>
                </a:cubicBezTo>
                <a:cubicBezTo>
                  <a:pt x="-9276" y="1408452"/>
                  <a:pt x="16683" y="1325148"/>
                  <a:pt x="0" y="1102260"/>
                </a:cubicBezTo>
                <a:cubicBezTo>
                  <a:pt x="-16683" y="879372"/>
                  <a:pt x="-6595" y="765290"/>
                  <a:pt x="0" y="551130"/>
                </a:cubicBezTo>
                <a:cubicBezTo>
                  <a:pt x="6595" y="336970"/>
                  <a:pt x="18749" y="1228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36" name="TextBox 35"/>
          <p:cNvSpPr/>
          <p:nvPr/>
        </p:nvSpPr>
        <p:spPr>
          <a:xfrm>
            <a:off x="6017760" y="4853520"/>
            <a:ext cx="6346080" cy="12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Calibri"/>
              </a:rPr>
              <a:t>WP #3: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 Optimal balancing the trade-off</a:t>
            </a:r>
            <a:endParaRPr lang="en-US" sz="24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Evaluate the ratio over  for several ’s.</a:t>
            </a:r>
            <a:endParaRPr lang="en-US" sz="24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Find the minimum over ().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7" name="Rectangle 36"/>
          <p:cNvSpPr/>
          <p:nvPr/>
        </p:nvSpPr>
        <p:spPr>
          <a:xfrm>
            <a:off x="6300000" y="4665240"/>
            <a:ext cx="5561640" cy="1653120"/>
          </a:xfrm>
          <a:custGeom>
            <a:avLst/>
            <a:gdLst/>
            <a:ahLst/>
            <a:cxnLst/>
            <a:rect l="l" t="t" r="r" b="b"/>
            <a:pathLst>
              <a:path w="5561882" h="1653390">
                <a:moveTo>
                  <a:pt x="0" y="0"/>
                </a:moveTo>
                <a:cubicBezTo>
                  <a:pt x="235097" y="-18947"/>
                  <a:pt x="492869" y="26576"/>
                  <a:pt x="639616" y="0"/>
                </a:cubicBezTo>
                <a:cubicBezTo>
                  <a:pt x="786363" y="-26576"/>
                  <a:pt x="1038526" y="6968"/>
                  <a:pt x="1167995" y="0"/>
                </a:cubicBezTo>
                <a:cubicBezTo>
                  <a:pt x="1297464" y="-6968"/>
                  <a:pt x="1755846" y="-8643"/>
                  <a:pt x="1974468" y="0"/>
                </a:cubicBezTo>
                <a:cubicBezTo>
                  <a:pt x="2193090" y="8643"/>
                  <a:pt x="2477363" y="-23772"/>
                  <a:pt x="2614085" y="0"/>
                </a:cubicBezTo>
                <a:cubicBezTo>
                  <a:pt x="2750807" y="23772"/>
                  <a:pt x="3095185" y="78"/>
                  <a:pt x="3253701" y="0"/>
                </a:cubicBezTo>
                <a:cubicBezTo>
                  <a:pt x="3412217" y="-78"/>
                  <a:pt x="3750382" y="17877"/>
                  <a:pt x="4060174" y="0"/>
                </a:cubicBezTo>
                <a:cubicBezTo>
                  <a:pt x="4369966" y="-17877"/>
                  <a:pt x="4354426" y="8538"/>
                  <a:pt x="4644171" y="0"/>
                </a:cubicBezTo>
                <a:cubicBezTo>
                  <a:pt x="4933916" y="-8538"/>
                  <a:pt x="5117877" y="-26721"/>
                  <a:pt x="5561882" y="0"/>
                </a:cubicBezTo>
                <a:cubicBezTo>
                  <a:pt x="5583120" y="157822"/>
                  <a:pt x="5541151" y="294043"/>
                  <a:pt x="5561882" y="584198"/>
                </a:cubicBezTo>
                <a:cubicBezTo>
                  <a:pt x="5582613" y="874353"/>
                  <a:pt x="5564153" y="978742"/>
                  <a:pt x="5561882" y="1102260"/>
                </a:cubicBezTo>
                <a:cubicBezTo>
                  <a:pt x="5559611" y="1225778"/>
                  <a:pt x="5554516" y="1405683"/>
                  <a:pt x="5561882" y="1653390"/>
                </a:cubicBezTo>
                <a:cubicBezTo>
                  <a:pt x="5258773" y="1673504"/>
                  <a:pt x="5066055" y="1638728"/>
                  <a:pt x="4811028" y="1653390"/>
                </a:cubicBezTo>
                <a:cubicBezTo>
                  <a:pt x="4556001" y="1668052"/>
                  <a:pt x="4275812" y="1665358"/>
                  <a:pt x="4004555" y="1653390"/>
                </a:cubicBezTo>
                <a:cubicBezTo>
                  <a:pt x="3733298" y="1641422"/>
                  <a:pt x="3489284" y="1683032"/>
                  <a:pt x="3198082" y="1653390"/>
                </a:cubicBezTo>
                <a:cubicBezTo>
                  <a:pt x="2906880" y="1623748"/>
                  <a:pt x="2792854" y="1663365"/>
                  <a:pt x="2614085" y="1653390"/>
                </a:cubicBezTo>
                <a:cubicBezTo>
                  <a:pt x="2435316" y="1643415"/>
                  <a:pt x="2127190" y="1623515"/>
                  <a:pt x="1918849" y="1653390"/>
                </a:cubicBezTo>
                <a:cubicBezTo>
                  <a:pt x="1710508" y="1683265"/>
                  <a:pt x="1284727" y="1632284"/>
                  <a:pt x="1112376" y="1653390"/>
                </a:cubicBezTo>
                <a:cubicBezTo>
                  <a:pt x="940025" y="1674496"/>
                  <a:pt x="312410" y="1679245"/>
                  <a:pt x="0" y="1653390"/>
                </a:cubicBezTo>
                <a:cubicBezTo>
                  <a:pt x="21954" y="1468031"/>
                  <a:pt x="-18751" y="1275227"/>
                  <a:pt x="0" y="1151862"/>
                </a:cubicBezTo>
                <a:cubicBezTo>
                  <a:pt x="18751" y="1028497"/>
                  <a:pt x="16124" y="775968"/>
                  <a:pt x="0" y="633800"/>
                </a:cubicBezTo>
                <a:cubicBezTo>
                  <a:pt x="-16124" y="491632"/>
                  <a:pt x="27102" y="23058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38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ECBC09-3C3E-47B3-9AE7-575A6BED4EA1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23</a:t>
            </a:fld>
            <a:endParaRPr lang="en-US" sz="2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8156714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dirty="0">
                <a:solidFill>
                  <a:srgbClr val="000000"/>
                </a:solidFill>
                <a:latin typeface="Calibri Light"/>
              </a:rPr>
              <a:t>Motivation: Balancing Overhead - Throughput</a:t>
            </a:r>
            <a:endParaRPr lang="en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Box 68"/>
          <p:cNvSpPr/>
          <p:nvPr/>
        </p:nvSpPr>
        <p:spPr>
          <a:xfrm>
            <a:off x="0" y="6428567"/>
            <a:ext cx="11342255" cy="4294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strike="noStrike" spc="-1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US" sz="1100" b="0" strike="noStrike" spc="-1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D1D6F6-5602-B0DA-C14D-A6DF83C90BCD}"/>
              </a:ext>
            </a:extLst>
          </p:cNvPr>
          <p:cNvSpPr/>
          <p:nvPr/>
        </p:nvSpPr>
        <p:spPr>
          <a:xfrm>
            <a:off x="25159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69E4A-86C9-EFD2-E997-1F8A282148DF}"/>
              </a:ext>
            </a:extLst>
          </p:cNvPr>
          <p:cNvSpPr/>
          <p:nvPr/>
        </p:nvSpPr>
        <p:spPr>
          <a:xfrm>
            <a:off x="2723859" y="1868119"/>
            <a:ext cx="1064466" cy="237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/>
              <p:nvPr/>
            </p:nvSpPr>
            <p:spPr>
              <a:xfrm>
                <a:off x="1349667" y="1371229"/>
                <a:ext cx="331821" cy="1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67" y="1371229"/>
                <a:ext cx="331821" cy="197875"/>
              </a:xfrm>
              <a:prstGeom prst="rect">
                <a:avLst/>
              </a:prstGeom>
              <a:blipFill>
                <a:blip r:embed="rId3"/>
                <a:stretch>
                  <a:fillRect l="-9091" r="-7273" b="-28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EF41A-ED74-B066-5D20-89EFF92AE930}"/>
              </a:ext>
            </a:extLst>
          </p:cNvPr>
          <p:cNvCxnSpPr>
            <a:cxnSpLocks/>
          </p:cNvCxnSpPr>
          <p:nvPr/>
        </p:nvCxnSpPr>
        <p:spPr>
          <a:xfrm>
            <a:off x="227815" y="1642833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CDB0B6-C707-D616-EE60-F54AA5F988F5}"/>
              </a:ext>
            </a:extLst>
          </p:cNvPr>
          <p:cNvCxnSpPr>
            <a:cxnSpLocks/>
          </p:cNvCxnSpPr>
          <p:nvPr/>
        </p:nvCxnSpPr>
        <p:spPr>
          <a:xfrm rot="18900000">
            <a:off x="234539" y="1594659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5988B-84CE-5877-15F5-E92E2851ECA4}"/>
              </a:ext>
            </a:extLst>
          </p:cNvPr>
          <p:cNvCxnSpPr>
            <a:cxnSpLocks/>
          </p:cNvCxnSpPr>
          <p:nvPr/>
        </p:nvCxnSpPr>
        <p:spPr>
          <a:xfrm rot="18900000">
            <a:off x="2611806" y="160320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24831E-4B2F-DE80-4243-DD345DAF00EE}"/>
              </a:ext>
            </a:extLst>
          </p:cNvPr>
          <p:cNvSpPr txBox="1"/>
          <p:nvPr/>
        </p:nvSpPr>
        <p:spPr>
          <a:xfrm>
            <a:off x="360422" y="2426286"/>
            <a:ext cx="8547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MU</a:t>
            </a:r>
          </a:p>
          <a:p>
            <a:r>
              <a:rPr lang="en-GB" sz="1050" dirty="0"/>
              <a:t>localization</a:t>
            </a:r>
            <a:endParaRPr lang="en-DE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3389D-69D9-051E-E0A8-3BC5D276BE76}"/>
              </a:ext>
            </a:extLst>
          </p:cNvPr>
          <p:cNvSpPr txBox="1"/>
          <p:nvPr/>
        </p:nvSpPr>
        <p:spPr>
          <a:xfrm>
            <a:off x="2776724" y="2409566"/>
            <a:ext cx="9589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IRS</a:t>
            </a:r>
          </a:p>
          <a:p>
            <a:pPr algn="ctr"/>
            <a:r>
              <a:rPr lang="en-GB" sz="1050" dirty="0"/>
              <a:t>configuration</a:t>
            </a:r>
            <a:endParaRPr lang="en-DE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839BE-4120-0DAE-9A41-0BD607D6AD0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787783" y="2105833"/>
            <a:ext cx="0" cy="320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1757B-1DB3-C294-0B19-EB7594B8C2C2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3256092" y="2105833"/>
            <a:ext cx="91" cy="3037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87" y="1356393"/>
            <a:ext cx="5197110" cy="35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/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8333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09542D87-5CF9-F06A-9D2A-4EA17B0BFBB2}"/>
              </a:ext>
            </a:extLst>
          </p:cNvPr>
          <p:cNvSpPr/>
          <p:nvPr/>
        </p:nvSpPr>
        <p:spPr>
          <a:xfrm>
            <a:off x="153942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/>
              <p:nvPr/>
            </p:nvSpPr>
            <p:spPr>
              <a:xfrm>
                <a:off x="3107557" y="1371765"/>
                <a:ext cx="297069" cy="161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99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99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999">
                              <a:latin typeface="Cambria Math" panose="02040503050406030204" pitchFamily="18" charset="0"/>
                            </a:rPr>
                            <m:t>IRS</m:t>
                          </m:r>
                        </m:sub>
                      </m:sSub>
                    </m:oMath>
                  </m:oMathPara>
                </a14:m>
                <a:endParaRPr lang="en-DE" sz="999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57" y="1371765"/>
                <a:ext cx="297069" cy="161711"/>
              </a:xfrm>
              <a:prstGeom prst="rect">
                <a:avLst/>
              </a:prstGeom>
              <a:blipFill>
                <a:blip r:embed="rId6"/>
                <a:stretch>
                  <a:fillRect l="-10204" r="-4082" b="-259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2F5A1D5-C506-4FFC-6FFA-54B61F5B94E6}"/>
              </a:ext>
            </a:extLst>
          </p:cNvPr>
          <p:cNvCxnSpPr>
            <a:cxnSpLocks/>
          </p:cNvCxnSpPr>
          <p:nvPr/>
        </p:nvCxnSpPr>
        <p:spPr>
          <a:xfrm>
            <a:off x="2723858" y="1657060"/>
            <a:ext cx="1064466" cy="745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76441C3-D3BC-45AF-EB25-9F921B4D3A1A}"/>
              </a:ext>
            </a:extLst>
          </p:cNvPr>
          <p:cNvCxnSpPr>
            <a:cxnSpLocks/>
          </p:cNvCxnSpPr>
          <p:nvPr/>
        </p:nvCxnSpPr>
        <p:spPr>
          <a:xfrm rot="18900000">
            <a:off x="2723858" y="160253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AA936A1-783D-27E0-F561-E35EFE84975E}"/>
              </a:ext>
            </a:extLst>
          </p:cNvPr>
          <p:cNvCxnSpPr>
            <a:cxnSpLocks/>
          </p:cNvCxnSpPr>
          <p:nvPr/>
        </p:nvCxnSpPr>
        <p:spPr>
          <a:xfrm rot="18900000">
            <a:off x="3788324" y="160998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BEF072D-2D53-062E-0E3F-2864268B3467}"/>
              </a:ext>
            </a:extLst>
          </p:cNvPr>
          <p:cNvSpPr/>
          <p:nvPr/>
        </p:nvSpPr>
        <p:spPr>
          <a:xfrm>
            <a:off x="3875546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25827D2-839F-11D0-BE3D-1588B42B6B47}"/>
              </a:ext>
            </a:extLst>
          </p:cNvPr>
          <p:cNvSpPr txBox="1"/>
          <p:nvPr/>
        </p:nvSpPr>
        <p:spPr>
          <a:xfrm>
            <a:off x="3944340" y="2353931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Data</a:t>
            </a:r>
          </a:p>
          <a:p>
            <a:pPr algn="ctr"/>
            <a:r>
              <a:rPr lang="en-GB" sz="1050" dirty="0"/>
              <a:t>transmission</a:t>
            </a:r>
            <a:endParaRPr lang="en-DE" sz="1050" dirty="0"/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DB9D79-A8B7-E637-D3E8-6C0F99931989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 flipH="1">
            <a:off x="4415784" y="2105833"/>
            <a:ext cx="2661" cy="248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/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blipFill>
                <a:blip r:embed="rId7"/>
                <a:stretch>
                  <a:fillRect t="-43750" r="-8571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Rectangle 261">
            <a:extLst>
              <a:ext uri="{FF2B5EF4-FFF2-40B4-BE49-F238E27FC236}">
                <a16:creationId xmlns:a16="http://schemas.microsoft.com/office/drawing/2014/main" id="{E85CC67A-FEDB-0E7A-F663-CD010C396C3A}"/>
              </a:ext>
            </a:extLst>
          </p:cNvPr>
          <p:cNvSpPr/>
          <p:nvPr/>
        </p:nvSpPr>
        <p:spPr>
          <a:xfrm>
            <a:off x="5202639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/>
              <p:nvPr/>
            </p:nvSpPr>
            <p:spPr>
              <a:xfrm>
                <a:off x="4982985" y="1391234"/>
                <a:ext cx="428001" cy="1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0" smtClean="0"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85" y="1391234"/>
                <a:ext cx="428001" cy="197875"/>
              </a:xfrm>
              <a:prstGeom prst="rect">
                <a:avLst/>
              </a:prstGeom>
              <a:blipFill>
                <a:blip r:embed="rId8"/>
                <a:stretch>
                  <a:fillRect l="-7042" r="-4225" b="-2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20DCCDC-FCC4-CABA-0DBC-1EAF46B2F100}"/>
              </a:ext>
            </a:extLst>
          </p:cNvPr>
          <p:cNvCxnSpPr>
            <a:cxnSpLocks/>
          </p:cNvCxnSpPr>
          <p:nvPr/>
        </p:nvCxnSpPr>
        <p:spPr>
          <a:xfrm>
            <a:off x="3886824" y="1672834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E47CD0E-871C-40CC-DE0E-45D1957FFF54}"/>
              </a:ext>
            </a:extLst>
          </p:cNvPr>
          <p:cNvCxnSpPr>
            <a:cxnSpLocks/>
          </p:cNvCxnSpPr>
          <p:nvPr/>
        </p:nvCxnSpPr>
        <p:spPr>
          <a:xfrm rot="18900000">
            <a:off x="3893548" y="1624660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7A9258E-0677-DDEB-9B3E-31C31097CC56}"/>
              </a:ext>
            </a:extLst>
          </p:cNvPr>
          <p:cNvCxnSpPr>
            <a:cxnSpLocks/>
          </p:cNvCxnSpPr>
          <p:nvPr/>
        </p:nvCxnSpPr>
        <p:spPr>
          <a:xfrm rot="18900000">
            <a:off x="6270815" y="1633207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PlaceHolder 1">
            <a:extLst>
              <a:ext uri="{FF2B5EF4-FFF2-40B4-BE49-F238E27FC236}">
                <a16:creationId xmlns:a16="http://schemas.microsoft.com/office/drawing/2014/main" id="{B8859D0B-C609-B20C-6C05-75BE9B870934}"/>
              </a:ext>
            </a:extLst>
          </p:cNvPr>
          <p:cNvSpPr txBox="1">
            <a:spLocks/>
          </p:cNvSpPr>
          <p:nvPr/>
        </p:nvSpPr>
        <p:spPr>
          <a:xfrm>
            <a:off x="423255" y="5226222"/>
            <a:ext cx="7777770" cy="970951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GB" sz="2400" b="1" spc="-1" dirty="0">
                <a:solidFill>
                  <a:srgbClr val="C00000"/>
                </a:solidFill>
                <a:latin typeface="Calibri Light"/>
              </a:rPr>
              <a:t>Motivation: </a:t>
            </a:r>
            <a:br>
              <a:rPr lang="en-GB" sz="2400" spc="-1" dirty="0">
                <a:solidFill>
                  <a:srgbClr val="000000"/>
                </a:solidFill>
                <a:latin typeface="Calibri Light"/>
              </a:rPr>
            </a:br>
            <a:r>
              <a:rPr lang="en-GB" sz="2400" spc="-1" dirty="0">
                <a:solidFill>
                  <a:srgbClr val="000000"/>
                </a:solidFill>
                <a:latin typeface="Calibri Light"/>
              </a:rPr>
              <a:t>Balance Overhead – Throughput</a:t>
            </a: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2995995-1C65-5EBE-1558-F84FF2C8D617}"/>
                  </a:ext>
                </a:extLst>
              </p:cNvPr>
              <p:cNvSpPr txBox="1"/>
              <p:nvPr/>
            </p:nvSpPr>
            <p:spPr>
              <a:xfrm rot="16200000">
                <a:off x="6436917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2995995-1C65-5EBE-1558-F84FF2C8D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36917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11429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Right Brace 268">
            <a:extLst>
              <a:ext uri="{FF2B5EF4-FFF2-40B4-BE49-F238E27FC236}">
                <a16:creationId xmlns:a16="http://schemas.microsoft.com/office/drawing/2014/main" id="{D36EC7C1-CB78-C361-9FF9-0AA1F677E96D}"/>
              </a:ext>
            </a:extLst>
          </p:cNvPr>
          <p:cNvSpPr/>
          <p:nvPr/>
        </p:nvSpPr>
        <p:spPr>
          <a:xfrm rot="5400000">
            <a:off x="1853104" y="1270612"/>
            <a:ext cx="372260" cy="3575289"/>
          </a:xfrm>
          <a:prstGeom prst="rightBrace">
            <a:avLst>
              <a:gd name="adj1" fmla="val 569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095ACD7-0DB4-CF1A-4050-125044C41B6B}"/>
              </a:ext>
            </a:extLst>
          </p:cNvPr>
          <p:cNvSpPr txBox="1"/>
          <p:nvPr/>
        </p:nvSpPr>
        <p:spPr>
          <a:xfrm>
            <a:off x="1431698" y="3348695"/>
            <a:ext cx="1085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spc="-1" dirty="0">
                <a:solidFill>
                  <a:srgbClr val="000000"/>
                </a:solidFill>
                <a:latin typeface="Calibri Light"/>
              </a:rPr>
              <a:t>Overhead</a:t>
            </a:r>
            <a:endParaRPr lang="LID4096" dirty="0"/>
          </a:p>
        </p:txBody>
      </p:sp>
      <p:sp>
        <p:nvSpPr>
          <p:cNvPr id="272" name="Right Brace 271">
            <a:extLst>
              <a:ext uri="{FF2B5EF4-FFF2-40B4-BE49-F238E27FC236}">
                <a16:creationId xmlns:a16="http://schemas.microsoft.com/office/drawing/2014/main" id="{71785FEB-32CD-ACD1-CD9A-E967F033EFA5}"/>
              </a:ext>
            </a:extLst>
          </p:cNvPr>
          <p:cNvSpPr/>
          <p:nvPr/>
        </p:nvSpPr>
        <p:spPr>
          <a:xfrm rot="5400000">
            <a:off x="3055795" y="936262"/>
            <a:ext cx="372260" cy="5980672"/>
          </a:xfrm>
          <a:prstGeom prst="rightBrace">
            <a:avLst>
              <a:gd name="adj1" fmla="val 569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42C552DB-144B-FCFB-823E-5282C0E03ED1}"/>
              </a:ext>
            </a:extLst>
          </p:cNvPr>
          <p:cNvSpPr txBox="1"/>
          <p:nvPr/>
        </p:nvSpPr>
        <p:spPr>
          <a:xfrm>
            <a:off x="2650361" y="4121526"/>
            <a:ext cx="1626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spc="-1" dirty="0">
                <a:solidFill>
                  <a:srgbClr val="000000"/>
                </a:solidFill>
                <a:latin typeface="Calibri Light"/>
              </a:rPr>
              <a:t>Throughput</a:t>
            </a:r>
            <a:endParaRPr lang="LID4096" dirty="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AD0480D-5485-7D03-00EE-B86EF1D0DF72}"/>
              </a:ext>
            </a:extLst>
          </p:cNvPr>
          <p:cNvSpPr/>
          <p:nvPr/>
        </p:nvSpPr>
        <p:spPr>
          <a:xfrm>
            <a:off x="6701171" y="1868119"/>
            <a:ext cx="717814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EBDA49B-C92D-C51D-41B7-2A595CE847B5}"/>
                  </a:ext>
                </a:extLst>
              </p:cNvPr>
              <p:cNvSpPr txBox="1"/>
              <p:nvPr/>
            </p:nvSpPr>
            <p:spPr>
              <a:xfrm>
                <a:off x="4388000" y="5633354"/>
                <a:ext cx="4976173" cy="474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spc="-1" dirty="0">
                    <a:solidFill>
                      <a:srgbClr val="000000"/>
                    </a:solidFill>
                    <a:latin typeface="Calibri Light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D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DE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0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DE" sz="2000" b="1" dirty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IRS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IRS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LID4096" sz="2000" dirty="0"/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EBDA49B-C92D-C51D-41B7-2A595CE8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00" y="5633354"/>
                <a:ext cx="4976173" cy="474425"/>
              </a:xfrm>
              <a:prstGeom prst="rect">
                <a:avLst/>
              </a:prstGeom>
              <a:blipFill>
                <a:blip r:embed="rId9"/>
                <a:stretch>
                  <a:fillRect l="-1348" t="-5128" b="-141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  <p:bldP spid="20" grpId="0"/>
      <p:bldP spid="21" grpId="0"/>
      <p:bldP spid="240" grpId="0"/>
      <p:bldP spid="241" grpId="0" animBg="1"/>
      <p:bldP spid="248" grpId="0"/>
      <p:bldP spid="254" grpId="0" animBg="1"/>
      <p:bldP spid="255" grpId="0"/>
      <p:bldP spid="261" grpId="0"/>
      <p:bldP spid="262" grpId="0" animBg="1"/>
      <p:bldP spid="263" grpId="0"/>
      <p:bldP spid="267" grpId="0"/>
      <p:bldP spid="268" grpId="0"/>
      <p:bldP spid="269" grpId="0" animBg="1"/>
      <p:bldP spid="271" grpId="0"/>
      <p:bldP spid="272" grpId="0" animBg="1"/>
      <p:bldP spid="273" grpId="0"/>
      <p:bldP spid="274" grpId="0" animBg="1"/>
      <p:bldP spid="2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dirty="0">
                <a:solidFill>
                  <a:srgbClr val="000000"/>
                </a:solidFill>
                <a:latin typeface="Calibri Light"/>
              </a:rPr>
              <a:t>Motivation: Balancing Overhead - Throughput</a:t>
            </a:r>
            <a:endParaRPr lang="en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87" y="1356393"/>
            <a:ext cx="5197110" cy="35136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1EE516D-9AAC-4910-4613-9AB2D667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" y="822061"/>
            <a:ext cx="61341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90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49844-3B3B-4A0F-1897-1AB6A4E8E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>
            <a:extLst>
              <a:ext uri="{FF2B5EF4-FFF2-40B4-BE49-F238E27FC236}">
                <a16:creationId xmlns:a16="http://schemas.microsoft.com/office/drawing/2014/main" id="{9794AA33-F1A8-7E4D-3BC5-474A90F4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1490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7E4E9-9A51-F2E8-7BD8-87C8F3D6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" y="1690450"/>
            <a:ext cx="5047863" cy="3477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0A91F-897B-1FB1-D33A-E808D88B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33" y="1540155"/>
            <a:ext cx="5304850" cy="4028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0161D2-5099-4C4B-5CD2-BDA01D1400E1}"/>
              </a:ext>
            </a:extLst>
          </p:cNvPr>
          <p:cNvSpPr txBox="1"/>
          <p:nvPr/>
        </p:nvSpPr>
        <p:spPr>
          <a:xfrm>
            <a:off x="6489333" y="961649"/>
            <a:ext cx="5304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NimbusRomNo9L-Regu"/>
              </a:rPr>
              <a:t>Transmission-Reception Scheme: 802.11ad std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242242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721203" y="81814"/>
            <a:ext cx="2900728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en-GB" sz="2800" b="0" strike="noStrike" spc="-1" dirty="0">
                <a:solidFill>
                  <a:srgbClr val="000000"/>
                </a:solidFill>
                <a:latin typeface="Calibri Light"/>
              </a:rPr>
              <a:t>SNR evaluation</a:t>
            </a:r>
            <a:endParaRPr lang="en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CE8F8-2B1A-1B8E-8D7A-CA269E41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4899"/>
            <a:ext cx="5005004" cy="4401287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33" y="0"/>
            <a:ext cx="3181522" cy="21509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A5291B-B76E-359B-3AFA-028F219B9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1299" y="78246"/>
            <a:ext cx="5437701" cy="45573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B549C59-625C-36CA-FA6A-E3C2CC97E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4641" y="3139693"/>
            <a:ext cx="4093315" cy="3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dirty="0">
                <a:solidFill>
                  <a:srgbClr val="000000"/>
                </a:solidFill>
                <a:latin typeface="Calibri Light"/>
              </a:rPr>
              <a:t>Localizing</a:t>
            </a:r>
            <a:r>
              <a:rPr lang="en-GB" sz="2800" spc="-1" dirty="0">
                <a:solidFill>
                  <a:srgbClr val="000000"/>
                </a:solidFill>
                <a:latin typeface="Calibri Light"/>
              </a:rPr>
              <a:t> the MU</a:t>
            </a:r>
            <a:endParaRPr lang="en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D1D6F6-5602-B0DA-C14D-A6DF83C90BCD}"/>
              </a:ext>
            </a:extLst>
          </p:cNvPr>
          <p:cNvSpPr/>
          <p:nvPr/>
        </p:nvSpPr>
        <p:spPr>
          <a:xfrm>
            <a:off x="25159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69E4A-86C9-EFD2-E997-1F8A282148DF}"/>
              </a:ext>
            </a:extLst>
          </p:cNvPr>
          <p:cNvSpPr/>
          <p:nvPr/>
        </p:nvSpPr>
        <p:spPr>
          <a:xfrm>
            <a:off x="2723859" y="1868119"/>
            <a:ext cx="1064466" cy="237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/>
              <p:nvPr/>
            </p:nvSpPr>
            <p:spPr>
              <a:xfrm>
                <a:off x="837958" y="1174336"/>
                <a:ext cx="1398524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58" y="1174336"/>
                <a:ext cx="1398524" cy="263790"/>
              </a:xfrm>
              <a:prstGeom prst="rect">
                <a:avLst/>
              </a:prstGeom>
              <a:blipFill>
                <a:blip r:embed="rId3"/>
                <a:stretch>
                  <a:fillRect l="-2174" r="-435" b="-279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EF41A-ED74-B066-5D20-89EFF92AE930}"/>
              </a:ext>
            </a:extLst>
          </p:cNvPr>
          <p:cNvCxnSpPr>
            <a:cxnSpLocks/>
          </p:cNvCxnSpPr>
          <p:nvPr/>
        </p:nvCxnSpPr>
        <p:spPr>
          <a:xfrm>
            <a:off x="227815" y="1642833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CDB0B6-C707-D616-EE60-F54AA5F988F5}"/>
              </a:ext>
            </a:extLst>
          </p:cNvPr>
          <p:cNvCxnSpPr>
            <a:cxnSpLocks/>
          </p:cNvCxnSpPr>
          <p:nvPr/>
        </p:nvCxnSpPr>
        <p:spPr>
          <a:xfrm rot="18900000">
            <a:off x="234539" y="1594659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5988B-84CE-5877-15F5-E92E2851ECA4}"/>
              </a:ext>
            </a:extLst>
          </p:cNvPr>
          <p:cNvCxnSpPr>
            <a:cxnSpLocks/>
          </p:cNvCxnSpPr>
          <p:nvPr/>
        </p:nvCxnSpPr>
        <p:spPr>
          <a:xfrm rot="18900000">
            <a:off x="2611806" y="160320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24831E-4B2F-DE80-4243-DD345DAF00EE}"/>
              </a:ext>
            </a:extLst>
          </p:cNvPr>
          <p:cNvSpPr txBox="1"/>
          <p:nvPr/>
        </p:nvSpPr>
        <p:spPr>
          <a:xfrm>
            <a:off x="360422" y="2426286"/>
            <a:ext cx="8547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MU</a:t>
            </a:r>
          </a:p>
          <a:p>
            <a:r>
              <a:rPr lang="en-GB" sz="1050" dirty="0"/>
              <a:t>localization</a:t>
            </a:r>
            <a:endParaRPr lang="en-DE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3389D-69D9-051E-E0A8-3BC5D276BE76}"/>
              </a:ext>
            </a:extLst>
          </p:cNvPr>
          <p:cNvSpPr txBox="1"/>
          <p:nvPr/>
        </p:nvSpPr>
        <p:spPr>
          <a:xfrm>
            <a:off x="2776724" y="2409566"/>
            <a:ext cx="9589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IRS</a:t>
            </a:r>
          </a:p>
          <a:p>
            <a:pPr algn="ctr"/>
            <a:r>
              <a:rPr lang="en-GB" sz="1050" dirty="0"/>
              <a:t>configuration</a:t>
            </a:r>
            <a:endParaRPr lang="en-DE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839BE-4120-0DAE-9A41-0BD607D6AD0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787783" y="2105833"/>
            <a:ext cx="0" cy="320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1757B-1DB3-C294-0B19-EB7594B8C2C2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3256092" y="2105833"/>
            <a:ext cx="91" cy="3037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972" y="111280"/>
            <a:ext cx="5197110" cy="35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/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8333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09542D87-5CF9-F06A-9D2A-4EA17B0BFBB2}"/>
              </a:ext>
            </a:extLst>
          </p:cNvPr>
          <p:cNvSpPr/>
          <p:nvPr/>
        </p:nvSpPr>
        <p:spPr>
          <a:xfrm>
            <a:off x="153942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/>
              <p:nvPr/>
            </p:nvSpPr>
            <p:spPr>
              <a:xfrm>
                <a:off x="2707655" y="1202448"/>
                <a:ext cx="1338636" cy="2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IRS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55" y="1202448"/>
                <a:ext cx="1338636" cy="258789"/>
              </a:xfrm>
              <a:prstGeom prst="rect">
                <a:avLst/>
              </a:prstGeom>
              <a:blipFill>
                <a:blip r:embed="rId6"/>
                <a:stretch>
                  <a:fillRect l="-1818" r="-455" b="-255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2F5A1D5-C506-4FFC-6FFA-54B61F5B94E6}"/>
              </a:ext>
            </a:extLst>
          </p:cNvPr>
          <p:cNvCxnSpPr>
            <a:cxnSpLocks/>
          </p:cNvCxnSpPr>
          <p:nvPr/>
        </p:nvCxnSpPr>
        <p:spPr>
          <a:xfrm>
            <a:off x="2723858" y="1657060"/>
            <a:ext cx="1064466" cy="745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76441C3-D3BC-45AF-EB25-9F921B4D3A1A}"/>
              </a:ext>
            </a:extLst>
          </p:cNvPr>
          <p:cNvCxnSpPr>
            <a:cxnSpLocks/>
          </p:cNvCxnSpPr>
          <p:nvPr/>
        </p:nvCxnSpPr>
        <p:spPr>
          <a:xfrm rot="18900000">
            <a:off x="2723858" y="160253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AA936A1-783D-27E0-F561-E35EFE84975E}"/>
              </a:ext>
            </a:extLst>
          </p:cNvPr>
          <p:cNvCxnSpPr>
            <a:cxnSpLocks/>
          </p:cNvCxnSpPr>
          <p:nvPr/>
        </p:nvCxnSpPr>
        <p:spPr>
          <a:xfrm rot="18900000">
            <a:off x="3788324" y="160998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BEF072D-2D53-062E-0E3F-2864268B3467}"/>
              </a:ext>
            </a:extLst>
          </p:cNvPr>
          <p:cNvSpPr/>
          <p:nvPr/>
        </p:nvSpPr>
        <p:spPr>
          <a:xfrm>
            <a:off x="3875546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25827D2-839F-11D0-BE3D-1588B42B6B47}"/>
              </a:ext>
            </a:extLst>
          </p:cNvPr>
          <p:cNvSpPr txBox="1"/>
          <p:nvPr/>
        </p:nvSpPr>
        <p:spPr>
          <a:xfrm>
            <a:off x="3944340" y="2353931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Data</a:t>
            </a:r>
          </a:p>
          <a:p>
            <a:pPr algn="ctr"/>
            <a:r>
              <a:rPr lang="en-GB" sz="1050" dirty="0"/>
              <a:t>transmission</a:t>
            </a:r>
            <a:endParaRPr lang="en-DE" sz="1050" dirty="0"/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DB9D79-A8B7-E637-D3E8-6C0F99931989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 flipH="1">
            <a:off x="4415784" y="2105833"/>
            <a:ext cx="2661" cy="248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/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blipFill>
                <a:blip r:embed="rId7"/>
                <a:stretch>
                  <a:fillRect t="-43750" r="-8571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Rectangle 261">
            <a:extLst>
              <a:ext uri="{FF2B5EF4-FFF2-40B4-BE49-F238E27FC236}">
                <a16:creationId xmlns:a16="http://schemas.microsoft.com/office/drawing/2014/main" id="{E85CC67A-FEDB-0E7A-F663-CD010C396C3A}"/>
              </a:ext>
            </a:extLst>
          </p:cNvPr>
          <p:cNvSpPr/>
          <p:nvPr/>
        </p:nvSpPr>
        <p:spPr>
          <a:xfrm>
            <a:off x="5202639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7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/>
              <p:nvPr/>
            </p:nvSpPr>
            <p:spPr>
              <a:xfrm>
                <a:off x="4988638" y="1217506"/>
                <a:ext cx="572785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DE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38" y="1217506"/>
                <a:ext cx="572785" cy="263790"/>
              </a:xfrm>
              <a:prstGeom prst="rect">
                <a:avLst/>
              </a:prstGeom>
              <a:blipFill>
                <a:blip r:embed="rId8"/>
                <a:stretch>
                  <a:fillRect l="-6383" r="-6383" b="-279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20DCCDC-FCC4-CABA-0DBC-1EAF46B2F100}"/>
              </a:ext>
            </a:extLst>
          </p:cNvPr>
          <p:cNvCxnSpPr>
            <a:cxnSpLocks/>
          </p:cNvCxnSpPr>
          <p:nvPr/>
        </p:nvCxnSpPr>
        <p:spPr>
          <a:xfrm>
            <a:off x="3886824" y="1672834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E47CD0E-871C-40CC-DE0E-45D1957FFF54}"/>
              </a:ext>
            </a:extLst>
          </p:cNvPr>
          <p:cNvCxnSpPr>
            <a:cxnSpLocks/>
          </p:cNvCxnSpPr>
          <p:nvPr/>
        </p:nvCxnSpPr>
        <p:spPr>
          <a:xfrm rot="18900000">
            <a:off x="3893548" y="1624660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7A9258E-0677-DDEB-9B3E-31C31097CC56}"/>
              </a:ext>
            </a:extLst>
          </p:cNvPr>
          <p:cNvCxnSpPr>
            <a:cxnSpLocks/>
          </p:cNvCxnSpPr>
          <p:nvPr/>
        </p:nvCxnSpPr>
        <p:spPr>
          <a:xfrm rot="18900000">
            <a:off x="6270815" y="1633207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94B576-81B7-F22E-DCA5-B705C6019E94}"/>
              </a:ext>
            </a:extLst>
          </p:cNvPr>
          <p:cNvSpPr txBox="1"/>
          <p:nvPr/>
        </p:nvSpPr>
        <p:spPr>
          <a:xfrm>
            <a:off x="360422" y="3178386"/>
            <a:ext cx="3807517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dirty="0"/>
              <a:t>Localizing the 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Square area of 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Total of search blocks → 12 x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packets per block → 25.4 </a:t>
            </a:r>
            <a:r>
              <a:rPr lang="en-GB" dirty="0" err="1"/>
              <a:t>ms</a:t>
            </a:r>
            <a:endParaRPr lang="LID4096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CC46B4-525B-7D0D-62B6-53E9A37682AF}"/>
              </a:ext>
            </a:extLst>
          </p:cNvPr>
          <p:cNvCxnSpPr>
            <a:cxnSpLocks/>
          </p:cNvCxnSpPr>
          <p:nvPr/>
        </p:nvCxnSpPr>
        <p:spPr>
          <a:xfrm flipH="1">
            <a:off x="4678235" y="4312609"/>
            <a:ext cx="1855842" cy="159936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54E002-F6AF-D252-4A1D-B903CBED18CF}"/>
              </a:ext>
            </a:extLst>
          </p:cNvPr>
          <p:cNvCxnSpPr>
            <a:cxnSpLocks/>
          </p:cNvCxnSpPr>
          <p:nvPr/>
        </p:nvCxnSpPr>
        <p:spPr>
          <a:xfrm>
            <a:off x="6530937" y="4311274"/>
            <a:ext cx="3627081" cy="6269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733CF9-8524-A404-796D-FBF9594FCE89}"/>
                  </a:ext>
                </a:extLst>
              </p:cNvPr>
              <p:cNvSpPr txBox="1"/>
              <p:nvPr/>
            </p:nvSpPr>
            <p:spPr>
              <a:xfrm>
                <a:off x="4272183" y="5627847"/>
                <a:ext cx="3992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E" sz="20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733CF9-8524-A404-796D-FBF9594F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183" y="5627847"/>
                <a:ext cx="39921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A20E45-A735-1355-9635-D6969C7A4C6C}"/>
              </a:ext>
            </a:extLst>
          </p:cNvPr>
          <p:cNvCxnSpPr/>
          <p:nvPr/>
        </p:nvCxnSpPr>
        <p:spPr>
          <a:xfrm flipH="1">
            <a:off x="5366483" y="4303202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884A76-785A-630A-0F03-B58E2EF8D84A}"/>
              </a:ext>
            </a:extLst>
          </p:cNvPr>
          <p:cNvCxnSpPr/>
          <p:nvPr/>
        </p:nvCxnSpPr>
        <p:spPr>
          <a:xfrm flipH="1">
            <a:off x="5966849" y="4335533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24B275-8BF7-5016-E658-5F8EDED742D3}"/>
              </a:ext>
            </a:extLst>
          </p:cNvPr>
          <p:cNvCxnSpPr>
            <a:cxnSpLocks/>
          </p:cNvCxnSpPr>
          <p:nvPr/>
        </p:nvCxnSpPr>
        <p:spPr>
          <a:xfrm flipH="1">
            <a:off x="6619128" y="4335533"/>
            <a:ext cx="1664530" cy="16011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6794FB-4828-7A10-2DD1-1B6B8B9B2040}"/>
              </a:ext>
            </a:extLst>
          </p:cNvPr>
          <p:cNvCxnSpPr/>
          <p:nvPr/>
        </p:nvCxnSpPr>
        <p:spPr>
          <a:xfrm flipH="1">
            <a:off x="7204553" y="4348031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E63152-42A4-110F-0E2D-5E61CBA18145}"/>
              </a:ext>
            </a:extLst>
          </p:cNvPr>
          <p:cNvCxnSpPr>
            <a:cxnSpLocks/>
          </p:cNvCxnSpPr>
          <p:nvPr/>
        </p:nvCxnSpPr>
        <p:spPr>
          <a:xfrm flipH="1">
            <a:off x="6145643" y="4613762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7ED1EC-2BEB-7E1E-DE6B-D90E9099C998}"/>
              </a:ext>
            </a:extLst>
          </p:cNvPr>
          <p:cNvCxnSpPr>
            <a:cxnSpLocks/>
          </p:cNvCxnSpPr>
          <p:nvPr/>
        </p:nvCxnSpPr>
        <p:spPr>
          <a:xfrm flipH="1">
            <a:off x="5828746" y="4925001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A60581-653A-B2F0-53D5-9B2F8B06EBB2}"/>
              </a:ext>
            </a:extLst>
          </p:cNvPr>
          <p:cNvCxnSpPr>
            <a:cxnSpLocks/>
          </p:cNvCxnSpPr>
          <p:nvPr/>
        </p:nvCxnSpPr>
        <p:spPr>
          <a:xfrm flipH="1">
            <a:off x="5484691" y="5230246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776F3E-EC1A-EEF4-3693-CF1F67AAC62A}"/>
              </a:ext>
            </a:extLst>
          </p:cNvPr>
          <p:cNvCxnSpPr>
            <a:cxnSpLocks/>
          </p:cNvCxnSpPr>
          <p:nvPr/>
        </p:nvCxnSpPr>
        <p:spPr>
          <a:xfrm flipH="1">
            <a:off x="5022177" y="5571110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061232-194D-5F4B-2BFD-F1A98C1BB89E}"/>
              </a:ext>
            </a:extLst>
          </p:cNvPr>
          <p:cNvSpPr txBox="1"/>
          <p:nvPr/>
        </p:nvSpPr>
        <p:spPr>
          <a:xfrm>
            <a:off x="7843889" y="365308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m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685BE6-B489-3C21-38B8-752D60B969F0}"/>
                  </a:ext>
                </a:extLst>
              </p:cNvPr>
              <p:cNvSpPr txBox="1"/>
              <p:nvPr/>
            </p:nvSpPr>
            <p:spPr>
              <a:xfrm>
                <a:off x="10132530" y="4287962"/>
                <a:ext cx="4038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20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685BE6-B489-3C21-38B8-752D60B9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530" y="4287962"/>
                <a:ext cx="403828" cy="400110"/>
              </a:xfrm>
              <a:prstGeom prst="rect">
                <a:avLst/>
              </a:prstGeom>
              <a:blipFill>
                <a:blip r:embed="rId10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D0724D-10BE-A501-6A5D-B1F89CD2B023}"/>
              </a:ext>
            </a:extLst>
          </p:cNvPr>
          <p:cNvCxnSpPr>
            <a:cxnSpLocks/>
          </p:cNvCxnSpPr>
          <p:nvPr/>
        </p:nvCxnSpPr>
        <p:spPr>
          <a:xfrm flipV="1">
            <a:off x="4671395" y="4116481"/>
            <a:ext cx="1637975" cy="1454629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55FB70-09A9-861F-7C38-673B1D3099BF}"/>
              </a:ext>
            </a:extLst>
          </p:cNvPr>
          <p:cNvSpPr txBox="1"/>
          <p:nvPr/>
        </p:nvSpPr>
        <p:spPr>
          <a:xfrm>
            <a:off x="4964328" y="45105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m</a:t>
            </a:r>
            <a:endParaRPr lang="LID4096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426FB4-A889-A6EE-67C5-CADABB771876}"/>
              </a:ext>
            </a:extLst>
          </p:cNvPr>
          <p:cNvCxnSpPr>
            <a:cxnSpLocks/>
          </p:cNvCxnSpPr>
          <p:nvPr/>
        </p:nvCxnSpPr>
        <p:spPr>
          <a:xfrm>
            <a:off x="6619128" y="4067107"/>
            <a:ext cx="2804160" cy="42393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E2099E-6B8B-8D14-DFEA-FA7A6A046E09}"/>
              </a:ext>
            </a:extLst>
          </p:cNvPr>
          <p:cNvSpPr txBox="1"/>
          <p:nvPr/>
        </p:nvSpPr>
        <p:spPr>
          <a:xfrm>
            <a:off x="81542" y="6367303"/>
            <a:ext cx="102789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G. Zhang, D. Zhang, Y. He, J. Chen, F. Zhou, and Y. Chen, “Multi-Person Passive </a:t>
            </a:r>
            <a:r>
              <a:rPr lang="en-US" sz="1100" dirty="0" err="1"/>
              <a:t>WiFi</a:t>
            </a:r>
            <a:r>
              <a:rPr lang="en-US" sz="1100" dirty="0"/>
              <a:t> Indoor Localization With Intelligent </a:t>
            </a:r>
            <a:r>
              <a:rPr lang="en-US" sz="1100" dirty="0" err="1"/>
              <a:t>ReflectingSurface</a:t>
            </a:r>
            <a:r>
              <a:rPr lang="en-US" sz="1100" dirty="0"/>
              <a:t>,” IEEE Transactions on Wireless Communications, vol. 22,no. 10, pp. 6534–6546, Oct. 2023.</a:t>
            </a:r>
            <a:endParaRPr lang="LID4096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9657F0-5794-1E83-64E4-2547755ABB7A}"/>
              </a:ext>
            </a:extLst>
          </p:cNvPr>
          <p:cNvSpPr txBox="1"/>
          <p:nvPr/>
        </p:nvSpPr>
        <p:spPr>
          <a:xfrm>
            <a:off x="352275" y="4764390"/>
            <a:ext cx="2512226" cy="8002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dirty="0"/>
              <a:t>Configuring the 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 packets → 0.8 </a:t>
            </a:r>
            <a:r>
              <a:rPr lang="en-GB" dirty="0" err="1"/>
              <a:t>ms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1877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/>
      <p:bldP spid="21" grpId="0"/>
      <p:bldP spid="240" grpId="0"/>
      <p:bldP spid="241" grpId="0" animBg="1"/>
      <p:bldP spid="254" grpId="0" animBg="1"/>
      <p:bldP spid="255" grpId="0"/>
      <p:bldP spid="261" grpId="0"/>
      <p:bldP spid="26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92AF-C1A0-224B-67E2-EECCD59CF95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76654" y="97426"/>
            <a:ext cx="8068863" cy="860434"/>
          </a:xfrm>
        </p:spPr>
        <p:txBody>
          <a:bodyPr>
            <a:noAutofit/>
          </a:bodyPr>
          <a:lstStyle/>
          <a:p>
            <a:r>
              <a:rPr lang="en-US" sz="3600" dirty="0"/>
              <a:t>Age of Information</a:t>
            </a:r>
            <a:endParaRPr lang="en-D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E20E-6079-7DAF-A9E4-7FB60D79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DE" smtClean="0"/>
              <a:t>29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/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Link Status: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IRS re-config. (Interruption of transmissions</a:t>
                </a:r>
                <a:r>
                  <a:rPr lang="en-US" sz="2400" dirty="0"/>
                  <a:t>)</a:t>
                </a:r>
                <a:endParaRPr lang="en-US" sz="24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Errors-free transmissions</a:t>
                </a:r>
                <a:r>
                  <a:rPr lang="en-US" sz="2400" dirty="0"/>
                  <a:t>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Transmissions with errors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blipFill>
                <a:blip r:embed="rId3"/>
                <a:stretch>
                  <a:fillRect l="-1597" t="-2703" r="-1497" b="-64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1A4F349-409B-5B47-81E3-2B3C68736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59" y="2038017"/>
            <a:ext cx="6109751" cy="3746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43A67A-0B8A-966C-BA73-72E70C8C0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97" y="3380901"/>
            <a:ext cx="5047863" cy="34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1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EEAD-D8FF-0019-BA7B-3F103CB6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" y="154052"/>
            <a:ext cx="4664909" cy="664430"/>
          </a:xfrm>
        </p:spPr>
        <p:txBody>
          <a:bodyPr/>
          <a:lstStyle/>
          <a:p>
            <a:r>
              <a:rPr lang="de-DE" sz="3600" dirty="0" err="1"/>
              <a:t>Localization</a:t>
            </a:r>
            <a:r>
              <a:rPr lang="de-DE" sz="3600" dirty="0"/>
              <a:t> Scenario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5B94-E57B-AEB0-370F-19DC6082F9D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rPr lang="en-DE" smtClean="0"/>
              <a:t>3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E390-D625-4B0B-666C-950762FD9783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J. An et al., "</a:t>
            </a:r>
            <a:r>
              <a:rPr lang="en-GB" sz="1100" b="1" dirty="0"/>
              <a:t>Two-Dimensional Direction-of-Arrival Estimation Using Stacked Intelligent </a:t>
            </a:r>
            <a:r>
              <a:rPr lang="en-GB" sz="1100" b="1" dirty="0" err="1"/>
              <a:t>Metasurfaces</a:t>
            </a:r>
            <a:r>
              <a:rPr lang="en-GB" sz="1100" dirty="0"/>
              <a:t>," in IEEE Journal on Selected Areas in Communications, vol. 42, no. 10, pp. 2786-2802, Oct. 2024.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99D89C-433F-490B-40EA-31233E64E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934722"/>
              </p:ext>
            </p:extLst>
          </p:nvPr>
        </p:nvGraphicFramePr>
        <p:xfrm>
          <a:off x="6885820" y="1345562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47DE8-45CC-89CE-9BCE-13BB82816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418955"/>
              </p:ext>
            </p:extLst>
          </p:nvPr>
        </p:nvGraphicFramePr>
        <p:xfrm>
          <a:off x="7152520" y="1635122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C4960B-49EB-764C-F3B4-C8AF38A2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99692"/>
              </p:ext>
            </p:extLst>
          </p:nvPr>
        </p:nvGraphicFramePr>
        <p:xfrm>
          <a:off x="7746401" y="2231342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00F45ED-AE2E-474A-F372-DA356C1B19F4}"/>
              </a:ext>
            </a:extLst>
          </p:cNvPr>
          <p:cNvGrpSpPr/>
          <p:nvPr/>
        </p:nvGrpSpPr>
        <p:grpSpPr>
          <a:xfrm>
            <a:off x="5262237" y="1344447"/>
            <a:ext cx="1378238" cy="1430728"/>
            <a:chOff x="1851871" y="1287138"/>
            <a:chExt cx="1378238" cy="14307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DB60B1-7CF8-DCF2-A0A2-06B3ADE51F2C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FBD8930-32E9-B11C-F985-123E6BAD871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40B1C9B-6A2D-BFEE-6F82-349450568BE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62A70AD-4260-8234-AA72-667559B765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945C38-0876-538E-779E-B4DE5848FBB7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D78E55A-5177-AD49-BACB-CE23B03F68C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9AEEEF4-5787-56FA-BBA6-654D3296A3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23A2FE4-9A38-CDA5-B880-D2DD7902D68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6471CF-86F1-9485-E6C8-021D21465AFB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C607AF-AEC5-6AD0-AACF-F3FED1EDFD4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732DDE8-E5B0-BC00-2650-E1DEAFBABA7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DA34006-8575-39BD-D3CF-C6D9D42BD0A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96CB58D-F772-E71D-959C-FC9AF5C49671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FF9B261-B014-D4EE-4CFE-23693B59F7A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CDFEF58-39DD-E233-7744-01CE807745F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0E1FE4-6DE5-2575-29D1-C34D10D1476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0A4817-20E9-4669-5749-66A869E999D7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65F8514-1154-B635-37DF-506991CFE85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C0A222-93D5-D14E-56B0-B4288B74C4F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DAD16E2-0C25-2529-1799-0C610BCA2F2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949E2B-83E1-AF2E-9B5B-76BF043F46BF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0C3D24-D15A-EC71-4E29-19176C1373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FCBB388-5FC6-CD24-7A38-B0CA78236D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F2C3F3-15E5-6185-201A-910C380F201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71C9F6-1D5C-4C4B-5D51-F0EC1ADE0F3A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43500FE-06F3-28B1-06BE-E3040ED2A4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1D31223-C08C-2244-4637-81404DD8B1E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EE74E2C-5C86-831A-F1E4-8FBCB9D563E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DD6D63-12D5-3D79-E95F-03BBF85DC7D2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C319911-3218-6525-E2F8-A71E4C8C3C3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BCA858C-73D8-8DFC-A11A-B34E588372F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33247BD-DCE8-E033-A9BA-5EEFBC3C178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94B50-06F1-D808-A201-86AEDE24CA1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750B43-654F-E346-C3D4-D6B139F4F79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D9A271F-D6FD-0B02-9F24-88B2B23C848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62119CD-EB84-03F0-3558-73D3D2251DA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CD67C1-498E-F386-585C-114F402B2DE3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11AC6E7-6D5B-B0EC-9AD3-5CF469E629E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DD4143-D6FC-DC40-CD89-4A941F436EA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D815922-FE93-CB73-BE78-0746689945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93AED7-A97C-B076-4CFF-768EA78F8C80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CCE4651-4B00-96F4-CB42-86C0B02F74C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38F279F-C69E-88CE-E96E-AB201FAE3E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B25BF6A-ECC7-FA1D-33B6-7097C0CA5E7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830FB7-55E9-BAC9-A0A9-76DB90965C76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FD2839B-F698-9104-8AEA-84D9C09E412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682E56C-91B6-F4BE-B48B-6A2D1061707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7532D8-D8B5-D534-F629-EDF3A932DF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C250D01-503A-FA1C-1F4E-855979D9B4C6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80302E9-7DCD-E824-382C-0FB64C0DA4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E1AA538-2457-A63D-1F78-332F7DDEF74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E07350E-F3B1-A122-51C9-901522D097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747337-97B2-1DAE-3329-6AE79F1C7A3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3203334-06F5-3C83-D1D0-C81379EDB02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A6A453-621A-4124-2AC6-687B9CDF4C3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08351A2-0E3F-19B6-0BB9-F3C0EE39F4C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3EA521-3374-566F-1C72-3998F08A9DD2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9C4E20-B386-1B12-1423-31B4BA8C7BB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15284F3-C7AE-2E65-B91C-5479D6A6D61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0128F3-1E3C-65ED-F21E-BC835A03A9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1E6BDA-9147-43AC-90EE-20ACC5CF3A59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29776B-F0B1-DCDE-7245-60C347988F8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64085AA-7770-4F32-9F95-1B05F257392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233FAD7-28C6-D1BB-241F-7A41621E64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8D43C426-6AB1-CCD7-1B41-F4E7E82ED53B}"/>
              </a:ext>
            </a:extLst>
          </p:cNvPr>
          <p:cNvSpPr/>
          <p:nvPr/>
        </p:nvSpPr>
        <p:spPr>
          <a:xfrm>
            <a:off x="9387141" y="4489906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8">
            <a:extLst>
              <a:ext uri="{FF2B5EF4-FFF2-40B4-BE49-F238E27FC236}">
                <a16:creationId xmlns:a16="http://schemas.microsoft.com/office/drawing/2014/main" id="{72136B84-62F8-34DF-A47E-6664BE861C3B}"/>
              </a:ext>
            </a:extLst>
          </p:cNvPr>
          <p:cNvSpPr/>
          <p:nvPr/>
        </p:nvSpPr>
        <p:spPr>
          <a:xfrm>
            <a:off x="10485000" y="3989476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6" name="Graphic 35" descr="Smart Phone with solid fill">
            <a:extLst>
              <a:ext uri="{FF2B5EF4-FFF2-40B4-BE49-F238E27FC236}">
                <a16:creationId xmlns:a16="http://schemas.microsoft.com/office/drawing/2014/main" id="{F5396CB4-4385-ED2B-F3A8-FD27FEC82537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9990066" y="4214462"/>
            <a:ext cx="346456" cy="278418"/>
          </a:xfrm>
          <a:prstGeom prst="rect">
            <a:avLst/>
          </a:prstGeom>
          <a:ln w="0"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3D329F5-875D-56F0-A7CA-652BD6D7AF35}"/>
              </a:ext>
            </a:extLst>
          </p:cNvPr>
          <p:cNvSpPr txBox="1"/>
          <p:nvPr/>
        </p:nvSpPr>
        <p:spPr>
          <a:xfrm>
            <a:off x="6508901" y="93733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pic>
        <p:nvPicPr>
          <p:cNvPr id="78" name="Graphic 77" descr="Walk with solid fill">
            <a:extLst>
              <a:ext uri="{FF2B5EF4-FFF2-40B4-BE49-F238E27FC236}">
                <a16:creationId xmlns:a16="http://schemas.microsoft.com/office/drawing/2014/main" id="{46962CDA-B9AC-6DF5-65CE-452CE85E8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752" y="4214123"/>
            <a:ext cx="454605" cy="45460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29E21CD-AC71-B19D-CEBF-B6495CEAF67E}"/>
              </a:ext>
            </a:extLst>
          </p:cNvPr>
          <p:cNvCxnSpPr>
            <a:cxnSpLocks/>
          </p:cNvCxnSpPr>
          <p:nvPr/>
        </p:nvCxnSpPr>
        <p:spPr>
          <a:xfrm flipH="1" flipV="1">
            <a:off x="8895644" y="3492792"/>
            <a:ext cx="627304" cy="7644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C04FB9-7B4B-99C0-8E3E-DBE58B5BD9F6}"/>
                  </a:ext>
                </a:extLst>
              </p:cNvPr>
              <p:cNvSpPr txBox="1"/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C04FB9-7B4B-99C0-8E3E-DBE58B5B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5A32AFD-D1DF-8C96-0860-A0FF099D9899}"/>
                  </a:ext>
                </a:extLst>
              </p:cNvPr>
              <p:cNvSpPr txBox="1"/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5A32AFD-D1DF-8C96-0860-A0FF099D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890118B6-E298-CD85-FB56-120BE5683366}"/>
              </a:ext>
            </a:extLst>
          </p:cNvPr>
          <p:cNvSpPr txBox="1"/>
          <p:nvPr/>
        </p:nvSpPr>
        <p:spPr>
          <a:xfrm>
            <a:off x="8877180" y="1524687"/>
            <a:ext cx="330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2D-Discrete Fourier Transform</a:t>
            </a:r>
            <a:endParaRPr lang="LID4096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33F93BB-9B68-F2C7-68D6-CD30BF8B3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58" y="2284226"/>
            <a:ext cx="4329486" cy="3432700"/>
          </a:xfrm>
          <a:prstGeom prst="rect">
            <a:avLst/>
          </a:prstGeom>
        </p:spPr>
      </p:pic>
      <p:sp>
        <p:nvSpPr>
          <p:cNvPr id="90" name="Arc 89">
            <a:extLst>
              <a:ext uri="{FF2B5EF4-FFF2-40B4-BE49-F238E27FC236}">
                <a16:creationId xmlns:a16="http://schemas.microsoft.com/office/drawing/2014/main" id="{6106026C-7A90-550F-18E1-C5C7716A45CB}"/>
              </a:ext>
            </a:extLst>
          </p:cNvPr>
          <p:cNvSpPr/>
          <p:nvPr/>
        </p:nvSpPr>
        <p:spPr>
          <a:xfrm rot="15226965" flipV="1">
            <a:off x="3687627" y="1080235"/>
            <a:ext cx="1450427" cy="2036091"/>
          </a:xfrm>
          <a:prstGeom prst="arc">
            <a:avLst>
              <a:gd name="adj1" fmla="val 18829512"/>
              <a:gd name="adj2" fmla="val 527287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097A2E6-51CB-68B8-4814-5CBB70EB003F}"/>
              </a:ext>
            </a:extLst>
          </p:cNvPr>
          <p:cNvSpPr txBox="1"/>
          <p:nvPr/>
        </p:nvSpPr>
        <p:spPr>
          <a:xfrm>
            <a:off x="7346494" y="2479637"/>
            <a:ext cx="2031325" cy="36933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Signal Processing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6600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0FB933-A7D6-CF45-3718-23C4FFB2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87" y="1347537"/>
            <a:ext cx="6220613" cy="461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D92AF-C1A0-224B-67E2-EECCD59CF95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76654" y="136525"/>
            <a:ext cx="8909691" cy="860434"/>
          </a:xfrm>
        </p:spPr>
        <p:txBody>
          <a:bodyPr>
            <a:noAutofit/>
          </a:bodyPr>
          <a:lstStyle/>
          <a:p>
            <a:r>
              <a:rPr lang="en-US" sz="3600" dirty="0"/>
              <a:t>Age of Information</a:t>
            </a:r>
            <a:endParaRPr lang="en-D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E20E-6079-7DAF-A9E4-7FB60D79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DE" smtClean="0"/>
              <a:t>30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/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Link Status: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IRS re-config. (Interruption of transmissions</a:t>
                </a:r>
                <a:r>
                  <a:rPr lang="en-US" sz="2400" dirty="0"/>
                  <a:t>)</a:t>
                </a:r>
                <a:endParaRPr lang="en-US" sz="2400" b="0" i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Errors-free transmissions</a:t>
                </a:r>
                <a:r>
                  <a:rPr lang="en-US" sz="2400" dirty="0"/>
                  <a:t>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Transmissions with errors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blipFill>
                <a:blip r:embed="rId4"/>
                <a:stretch>
                  <a:fillRect l="-1597" t="-2703" r="-1497" b="-64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F2EA4-9A9E-8E88-8070-2B5537C2D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89" y="3429000"/>
            <a:ext cx="5047863" cy="34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3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9D9BD-DCEC-49A4-3B06-41CBB5A1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" y="1273105"/>
            <a:ext cx="5986911" cy="4407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766AF-72FE-6F1E-A731-A4967D3B9DDD}"/>
              </a:ext>
            </a:extLst>
          </p:cNvPr>
          <p:cNvSpPr txBox="1"/>
          <p:nvPr/>
        </p:nvSpPr>
        <p:spPr>
          <a:xfrm>
            <a:off x="6410425" y="1457595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Significant Impact of Overhead → 50%</a:t>
            </a:r>
            <a:endParaRPr lang="LID409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 dirty="0"/>
          </a:p>
        </p:txBody>
      </p:sp>
      <p:grpSp>
        <p:nvGrpSpPr>
          <p:cNvPr id="83" name="Group 32"/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/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85" name="Rectangle 34"/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</p:grpSp>
      <p:sp>
        <p:nvSpPr>
          <p:cNvPr id="86" name="Rectangle 36"/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87" name="Isosceles Triangle 38"/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88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/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/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pic>
          <p:nvPicPr>
            <p:cNvPr id="91" name="Graphic 5"/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/>
          <p:cNvSpPr/>
          <p:nvPr/>
        </p:nvSpPr>
        <p:spPr>
          <a:xfrm>
            <a:off x="828957" y="886872"/>
            <a:ext cx="6301516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Rejuvenating the IRS: Age of Information-based Policy for Reconfiguration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C8CD-4A59-333A-FD1C-8FC348E8D910}"/>
              </a:ext>
            </a:extLst>
          </p:cNvPr>
          <p:cNvSpPr txBox="1"/>
          <p:nvPr/>
        </p:nvSpPr>
        <p:spPr>
          <a:xfrm>
            <a:off x="7893351" y="5575362"/>
            <a:ext cx="348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Meeting 28 Aug. 2024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7D3FD-053E-3608-DEA5-4E7E1F982B2B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Jorge Torres Gomez, Joana Angjo, Moritz Garkisch, Vahid Jamali, Robert Schober, and Falko Dressler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8324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283779" y="208854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dirty="0">
                <a:solidFill>
                  <a:srgbClr val="000000"/>
                </a:solidFill>
                <a:latin typeface="Calibri Light"/>
              </a:rPr>
              <a:t>Approach</a:t>
            </a:r>
            <a:endParaRPr lang="en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Picture 58"/>
          <p:cNvPicPr/>
          <p:nvPr/>
        </p:nvPicPr>
        <p:blipFill>
          <a:blip r:embed="rId2"/>
          <a:stretch/>
        </p:blipFill>
        <p:spPr>
          <a:xfrm>
            <a:off x="1035000" y="3755520"/>
            <a:ext cx="3470760" cy="2597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FE7F8-43F5-167E-AC7A-DE71577C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91" y="787680"/>
            <a:ext cx="6801193" cy="546762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308610" y="337596"/>
            <a:ext cx="328041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dirty="0">
                <a:solidFill>
                  <a:srgbClr val="000000"/>
                </a:solidFill>
                <a:latin typeface="Calibri Light"/>
              </a:rPr>
              <a:t>Approach</a:t>
            </a:r>
            <a:endParaRPr lang="en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Picture 58"/>
          <p:cNvPicPr/>
          <p:nvPr/>
        </p:nvPicPr>
        <p:blipFill>
          <a:blip r:embed="rId2"/>
          <a:stretch/>
        </p:blipFill>
        <p:spPr>
          <a:xfrm>
            <a:off x="685800" y="3646170"/>
            <a:ext cx="4048560" cy="284355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FE7F8-43F5-167E-AC7A-DE71577C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141534" cy="4133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E97BCE-3FF8-3C93-22A0-60C5D4A1B2BB}"/>
              </a:ext>
            </a:extLst>
          </p:cNvPr>
          <p:cNvSpPr txBox="1"/>
          <p:nvPr/>
        </p:nvSpPr>
        <p:spPr>
          <a:xfrm>
            <a:off x="476010" y="1462872"/>
            <a:ext cx="616077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0" i="0" u="none" strike="noStrike" baseline="0" dirty="0">
                <a:latin typeface="NimbusRomNo9L-Regu"/>
              </a:rPr>
              <a:t>Errors-free transmissions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0" i="0" u="none" strike="noStrike" baseline="0" dirty="0">
                <a:latin typeface="NimbusRomNo9L-Regu"/>
              </a:rPr>
              <a:t>Transmissions with errors</a:t>
            </a:r>
            <a:endParaRPr lang="en-US" sz="2400" dirty="0">
              <a:latin typeface="NimbusRomNo9L-Regu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0" i="0" u="none" strike="noStrike" baseline="0" dirty="0">
                <a:latin typeface="NimbusRomNo9L-Regu"/>
              </a:rPr>
              <a:t>Interruption of transmissions</a:t>
            </a:r>
            <a:endParaRPr lang="LID4096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2AA2D40-3853-A15A-FC84-112452D296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53161" y="4236764"/>
            <a:ext cx="2815920" cy="880560"/>
          </a:xfrm>
          <a:prstGeom prst="rect">
            <a:avLst/>
          </a:prstGeom>
          <a:ln w="0"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9EB9392-9646-494A-7957-4BF69932B98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001" y="4975484"/>
            <a:ext cx="2130120" cy="831240"/>
          </a:xfrm>
          <a:prstGeom prst="rect">
            <a:avLst/>
          </a:prstGeom>
          <a:ln w="0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AD87E574-0A5D-D1B2-CDC8-BF0798AFE18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52521" y="6040724"/>
            <a:ext cx="1396080" cy="377640"/>
          </a:xfrm>
          <a:prstGeom prst="rect">
            <a:avLst/>
          </a:prstGeom>
          <a:ln w="0">
            <a:noFill/>
          </a:ln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7614DC6-6987-962C-7326-0322C4125C0D}"/>
              </a:ext>
            </a:extLst>
          </p:cNvPr>
          <p:cNvSpPr/>
          <p:nvPr/>
        </p:nvSpPr>
        <p:spPr>
          <a:xfrm>
            <a:off x="8480401" y="370324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(1)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CBB7C58-5498-A1FD-44B8-4956E588A992}"/>
              </a:ext>
            </a:extLst>
          </p:cNvPr>
          <p:cNvSpPr/>
          <p:nvPr/>
        </p:nvSpPr>
        <p:spPr>
          <a:xfrm>
            <a:off x="8486161" y="442036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(2)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A7BD31A-14B9-76FE-015D-CA800B380C65}"/>
              </a:ext>
            </a:extLst>
          </p:cNvPr>
          <p:cNvSpPr/>
          <p:nvPr/>
        </p:nvSpPr>
        <p:spPr>
          <a:xfrm>
            <a:off x="8480401" y="513712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(3)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E966B1AD-085B-86D2-5213-6DCABA326791}"/>
              </a:ext>
            </a:extLst>
          </p:cNvPr>
          <p:cNvPicPr/>
          <p:nvPr/>
        </p:nvPicPr>
        <p:blipFill>
          <a:blip r:embed="rId7"/>
          <a:srcRect t="8531"/>
          <a:stretch/>
        </p:blipFill>
        <p:spPr>
          <a:xfrm>
            <a:off x="5552521" y="3732404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FE6F69E9-7AA0-2CBE-60C2-25DBBC54A168}"/>
              </a:ext>
            </a:extLst>
          </p:cNvPr>
          <p:cNvSpPr/>
          <p:nvPr/>
        </p:nvSpPr>
        <p:spPr>
          <a:xfrm>
            <a:off x="8513881" y="603964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(4)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9745DF5-F216-C1E3-4602-C9D654ACCF8F}"/>
              </a:ext>
            </a:extLst>
          </p:cNvPr>
          <p:cNvSpPr/>
          <p:nvPr/>
        </p:nvSpPr>
        <p:spPr>
          <a:xfrm>
            <a:off x="6507961" y="5217404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8C523CEB-0091-0818-338B-43B6C9E3A133}"/>
              </a:ext>
            </a:extLst>
          </p:cNvPr>
          <p:cNvSpPr/>
          <p:nvPr/>
        </p:nvSpPr>
        <p:spPr>
          <a:xfrm>
            <a:off x="6236521" y="6021644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158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0" name="Grafik 28"/>
          <p:cNvPicPr/>
          <p:nvPr/>
        </p:nvPicPr>
        <p:blipFill>
          <a:blip r:embed="rId2"/>
          <a:stretch/>
        </p:blipFill>
        <p:spPr>
          <a:xfrm>
            <a:off x="6266040" y="1689120"/>
            <a:ext cx="5067720" cy="493848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10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302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303" name="Graphic 11" descr="Cell Tower with solid fill"/>
          <p:cNvPicPr/>
          <p:nvPr/>
        </p:nvPicPr>
        <p:blipFill>
          <a:blip r:embed="rId4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304" name="Straight Arrow Connector 16"/>
          <p:cNvSpPr/>
          <p:nvPr/>
        </p:nvSpPr>
        <p:spPr>
          <a:xfrm>
            <a:off x="8565840" y="1030320"/>
            <a:ext cx="1116360" cy="31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05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Base Station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6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7" name="Picture 25"/>
          <p:cNvPicPr/>
          <p:nvPr/>
        </p:nvPicPr>
        <p:blipFill>
          <a:blip r:embed="rId5"/>
          <a:stretch/>
        </p:blipFill>
        <p:spPr>
          <a:xfrm>
            <a:off x="370440" y="801360"/>
            <a:ext cx="4639680" cy="2466360"/>
          </a:xfrm>
          <a:prstGeom prst="rect">
            <a:avLst/>
          </a:prstGeom>
          <a:ln w="0">
            <a:noFill/>
          </a:ln>
        </p:spPr>
      </p:pic>
      <p:pic>
        <p:nvPicPr>
          <p:cNvPr id="308" name="Picture 5"/>
          <p:cNvPicPr/>
          <p:nvPr/>
        </p:nvPicPr>
        <p:blipFill>
          <a:blip r:embed="rId6"/>
          <a:stretch/>
        </p:blipFill>
        <p:spPr>
          <a:xfrm>
            <a:off x="758880" y="4094280"/>
            <a:ext cx="2815920" cy="88056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7"/>
          <p:cNvPicPr/>
          <p:nvPr/>
        </p:nvPicPr>
        <p:blipFill>
          <a:blip r:embed="rId7"/>
          <a:stretch/>
        </p:blipFill>
        <p:spPr>
          <a:xfrm>
            <a:off x="639720" y="4833000"/>
            <a:ext cx="2130120" cy="83124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9"/>
          <p:cNvPicPr/>
          <p:nvPr/>
        </p:nvPicPr>
        <p:blipFill>
          <a:blip r:embed="rId8"/>
          <a:stretch/>
        </p:blipFill>
        <p:spPr>
          <a:xfrm>
            <a:off x="858240" y="5898240"/>
            <a:ext cx="1396080" cy="377640"/>
          </a:xfrm>
          <a:prstGeom prst="rect">
            <a:avLst/>
          </a:prstGeom>
          <a:ln w="0">
            <a:noFill/>
          </a:ln>
        </p:spPr>
      </p:pic>
      <p:sp>
        <p:nvSpPr>
          <p:cNvPr id="311" name="TextBox 10"/>
          <p:cNvSpPr/>
          <p:nvPr/>
        </p:nvSpPr>
        <p:spPr>
          <a:xfrm>
            <a:off x="3786120" y="35607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(1)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12" name="TextBox 11"/>
          <p:cNvSpPr/>
          <p:nvPr/>
        </p:nvSpPr>
        <p:spPr>
          <a:xfrm>
            <a:off x="3791880" y="427788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(2)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13" name="TextBox 12"/>
          <p:cNvSpPr/>
          <p:nvPr/>
        </p:nvSpPr>
        <p:spPr>
          <a:xfrm>
            <a:off x="3786120" y="499464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(3)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14" name="Picture 14"/>
          <p:cNvPicPr/>
          <p:nvPr/>
        </p:nvPicPr>
        <p:blipFill>
          <a:blip r:embed="rId9"/>
          <a:srcRect t="8531"/>
          <a:stretch/>
        </p:blipFill>
        <p:spPr>
          <a:xfrm>
            <a:off x="858240" y="3589920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315" name="TextBox 15"/>
          <p:cNvSpPr/>
          <p:nvPr/>
        </p:nvSpPr>
        <p:spPr>
          <a:xfrm>
            <a:off x="3819600" y="58971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(4)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16" name="Rectangle 16"/>
          <p:cNvSpPr/>
          <p:nvPr/>
        </p:nvSpPr>
        <p:spPr>
          <a:xfrm>
            <a:off x="1813680" y="5074920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17" name="Rectangle 17"/>
          <p:cNvSpPr/>
          <p:nvPr/>
        </p:nvSpPr>
        <p:spPr>
          <a:xfrm>
            <a:off x="1542240" y="5879160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9" name="Picture 5"/>
          <p:cNvPicPr/>
          <p:nvPr/>
        </p:nvPicPr>
        <p:blipFill>
          <a:blip r:embed="rId2"/>
          <a:stretch/>
        </p:blipFill>
        <p:spPr>
          <a:xfrm>
            <a:off x="528120" y="1287360"/>
            <a:ext cx="2815920" cy="880560"/>
          </a:xfrm>
          <a:prstGeom prst="rect">
            <a:avLst/>
          </a:prstGeom>
          <a:ln w="0">
            <a:noFill/>
          </a:ln>
        </p:spPr>
      </p:pic>
      <p:sp>
        <p:nvSpPr>
          <p:cNvPr id="320" name="TextBox 10"/>
          <p:cNvSpPr/>
          <p:nvPr/>
        </p:nvSpPr>
        <p:spPr>
          <a:xfrm>
            <a:off x="3555720" y="75420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(1)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1" name="TextBox 11"/>
          <p:cNvSpPr/>
          <p:nvPr/>
        </p:nvSpPr>
        <p:spPr>
          <a:xfrm>
            <a:off x="3561480" y="14709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(2)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22" name="Picture 14"/>
          <p:cNvPicPr/>
          <p:nvPr/>
        </p:nvPicPr>
        <p:blipFill>
          <a:blip r:embed="rId3"/>
          <a:srcRect t="8531"/>
          <a:stretch/>
        </p:blipFill>
        <p:spPr>
          <a:xfrm>
            <a:off x="627840" y="783000"/>
            <a:ext cx="2268000" cy="30924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08BB8-16A2-4E5C-7DF9-9776E70B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58" y="2357820"/>
            <a:ext cx="5091562" cy="4001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7DD2EE-9277-DAFF-E3E6-57014D0C2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0"/>
            <a:ext cx="5141534" cy="41333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8" name="Picture 12"/>
          <p:cNvPicPr/>
          <p:nvPr/>
        </p:nvPicPr>
        <p:blipFill>
          <a:blip r:embed="rId2"/>
          <a:srcRect b="11563"/>
          <a:stretch/>
        </p:blipFill>
        <p:spPr>
          <a:xfrm>
            <a:off x="5877720" y="3803040"/>
            <a:ext cx="5440320" cy="2884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13"/>
              <p:cNvSpPr txBox="1"/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d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330" name="TextBox 15"/>
          <p:cNvSpPr/>
          <p:nvPr/>
        </p:nvSpPr>
        <p:spPr>
          <a:xfrm>
            <a:off x="7281720" y="650196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2" name="Oval 16"/>
          <p:cNvSpPr/>
          <p:nvPr/>
        </p:nvSpPr>
        <p:spPr>
          <a:xfrm>
            <a:off x="7143840" y="4343400"/>
            <a:ext cx="1294920" cy="561600"/>
          </a:xfrm>
          <a:prstGeom prst="ellipse">
            <a:avLst/>
          </a:prstGeom>
          <a:noFill/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17"/>
              <p:cNvSpPr txBox="1"/>
              <p:nvPr/>
            </p:nvSpPr>
            <p:spPr>
              <a:xfrm>
                <a:off x="7414200" y="3896640"/>
                <a:ext cx="56376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ar-AE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33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00" y="3896640"/>
                <a:ext cx="563760" cy="369000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Oval 18"/>
          <p:cNvSpPr/>
          <p:nvPr/>
        </p:nvSpPr>
        <p:spPr>
          <a:xfrm>
            <a:off x="8801280" y="3845880"/>
            <a:ext cx="1294920" cy="56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19"/>
              <p:cNvSpPr txBox="1"/>
              <p:nvPr/>
            </p:nvSpPr>
            <p:spPr>
              <a:xfrm>
                <a:off x="8620920" y="3527280"/>
                <a:ext cx="663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i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35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920" y="3527280"/>
                <a:ext cx="663480" cy="369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CA7646-BCE0-EC1B-FF8F-9F24380A4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59" y="2388315"/>
            <a:ext cx="5499581" cy="4220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17CC-1907-E290-84E4-5F49F244A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68" y="787693"/>
            <a:ext cx="4009632" cy="45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61335-BC5E-4E5A-58F7-DA299E1DA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161" y="1397830"/>
            <a:ext cx="3615242" cy="663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97FCAE-F564-8DEA-F2D8-1388C70CFDA1}"/>
              </a:ext>
            </a:extLst>
          </p:cNvPr>
          <p:cNvSpPr txBox="1"/>
          <p:nvPr/>
        </p:nvSpPr>
        <p:spPr>
          <a:xfrm>
            <a:off x="4810125" y="82980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(1)</a:t>
            </a:r>
            <a:endParaRPr lang="LID4096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4ED0-E1CC-10EC-1DE4-E3FF87EE3AC0}"/>
              </a:ext>
            </a:extLst>
          </p:cNvPr>
          <p:cNvSpPr txBox="1"/>
          <p:nvPr/>
        </p:nvSpPr>
        <p:spPr>
          <a:xfrm>
            <a:off x="4810125" y="145027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(2)</a:t>
            </a:r>
            <a:endParaRPr lang="LID4096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FA65C-6663-AA74-97C0-B0EDE8B80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598" y="1"/>
            <a:ext cx="4265935" cy="3429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0" y="114300"/>
            <a:ext cx="531495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FE7C6-E97A-A57F-DD1C-AD1234AC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" y="1690450"/>
            <a:ext cx="5047863" cy="3477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F1803-5624-908F-87DB-7E09385DD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"/>
          <a:stretch/>
        </p:blipFill>
        <p:spPr>
          <a:xfrm>
            <a:off x="6724331" y="209400"/>
            <a:ext cx="4564975" cy="32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60CD4-96E1-9DFB-4C9D-C9974EE0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443" y="3777218"/>
            <a:ext cx="3417834" cy="3080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E170F-B140-B973-AC99-07F82F5ECC96}"/>
              </a:ext>
            </a:extLst>
          </p:cNvPr>
          <p:cNvSpPr txBox="1"/>
          <p:nvPr/>
        </p:nvSpPr>
        <p:spPr>
          <a:xfrm>
            <a:off x="10645540" y="4644000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IRS</a:t>
            </a:r>
          </a:p>
          <a:p>
            <a:r>
              <a:rPr lang="en-GB" dirty="0"/>
              <a:t>illuminated</a:t>
            </a:r>
          </a:p>
          <a:p>
            <a:r>
              <a:rPr lang="en-GB" dirty="0"/>
              <a:t>area</a:t>
            </a:r>
            <a:endParaRPr lang="LID4096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0DEA-283E-8E80-AE2C-F9823F2DB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>
            <a:extLst>
              <a:ext uri="{FF2B5EF4-FFF2-40B4-BE49-F238E27FC236}">
                <a16:creationId xmlns:a16="http://schemas.microsoft.com/office/drawing/2014/main" id="{D70F32F6-D2CF-8CC7-55FB-26D02272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1203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EEBC3-1A4F-8C2E-2176-E119A822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4" y="1481796"/>
            <a:ext cx="3798961" cy="261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1A2A29-F6EB-8063-3CC6-A374667D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09" y="-15801"/>
            <a:ext cx="3689280" cy="2806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4BAA6-23FC-DECB-26BD-8904A909D583}"/>
                  </a:ext>
                </a:extLst>
              </p:cNvPr>
              <p:cNvSpPr txBox="1"/>
              <p:nvPr/>
            </p:nvSpPr>
            <p:spPr>
              <a:xfrm>
                <a:off x="5242920" y="387564"/>
                <a:ext cx="251157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800" b="1" i="0" u="none" strike="noStrike" baseline="0" dirty="0">
                    <a:latin typeface="NimbusRomNo9L-Medi"/>
                  </a:rPr>
                  <a:t>Step 1.</a:t>
                </a:r>
                <a:r>
                  <a:rPr lang="en-US" sz="1800" b="0" i="0" u="none" strike="noStrike" baseline="0" dirty="0">
                    <a:latin typeface="NimbusRomNo9L-Medi"/>
                  </a:rPr>
                  <a:t> </a:t>
                </a:r>
              </a:p>
              <a:p>
                <a:pPr algn="r"/>
                <a:r>
                  <a:rPr lang="en-US" sz="1800" b="0" i="0" u="none" strike="noStrike" baseline="0" dirty="0">
                    <a:latin typeface="NimbusRomNo9L-Medi"/>
                  </a:rPr>
                  <a:t>Evaluate the radius for the illuminated area 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u="none" strike="noStrike" baseline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800" b="0" i="0" u="none" strike="noStrike" baseline="0" dirty="0">
                    <a:latin typeface="CMR10"/>
                  </a:rPr>
                  <a:t>m</a:t>
                </a:r>
                <a:endParaRPr lang="LID4096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4BAA6-23FC-DECB-26BD-8904A909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920" y="387564"/>
                <a:ext cx="2511575" cy="1200329"/>
              </a:xfrm>
              <a:prstGeom prst="rect">
                <a:avLst/>
              </a:prstGeom>
              <a:blipFill>
                <a:blip r:embed="rId4"/>
                <a:stretch>
                  <a:fillRect t="-3061" r="-4126" b="-7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6CF75B-BAF4-2ADD-1D1D-D677B6344D70}"/>
              </a:ext>
            </a:extLst>
          </p:cNvPr>
          <p:cNvSpPr txBox="1"/>
          <p:nvPr/>
        </p:nvSpPr>
        <p:spPr>
          <a:xfrm>
            <a:off x="7938495" y="2967334"/>
            <a:ext cx="2511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NimbusRomNo9L-Medi"/>
              </a:rPr>
              <a:t>Step 2.</a:t>
            </a:r>
            <a:r>
              <a:rPr lang="en-US" sz="1800" b="0" i="0" u="none" strike="noStrike" baseline="0" dirty="0">
                <a:latin typeface="NimbusRomNo9L-Medi"/>
              </a:rPr>
              <a:t> </a:t>
            </a:r>
          </a:p>
          <a:p>
            <a:r>
              <a:rPr lang="en-US" sz="1800" b="0" i="0" u="none" strike="noStrike" baseline="0" dirty="0">
                <a:latin typeface="NimbusRomNo9L-Medi"/>
              </a:rPr>
              <a:t>Evaluate the proportion of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746F4-74FF-6C05-16A7-85F33E55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893" y="2120588"/>
            <a:ext cx="3347099" cy="2616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94D9DB-6411-1469-BE8E-D2A2B9D12C81}"/>
              </a:ext>
            </a:extLst>
          </p:cNvPr>
          <p:cNvSpPr txBox="1"/>
          <p:nvPr/>
        </p:nvSpPr>
        <p:spPr>
          <a:xfrm>
            <a:off x="5574959" y="5263362"/>
            <a:ext cx="2511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NimbusRomNo9L-Medi"/>
              </a:rPr>
              <a:t>S</a:t>
            </a:r>
            <a:r>
              <a:rPr lang="en-US" sz="1800" b="1" i="0" u="none" strike="noStrike" baseline="0" dirty="0">
                <a:latin typeface="NimbusRomNo9L-Medi"/>
              </a:rPr>
              <a:t>tep 3.</a:t>
            </a:r>
          </a:p>
          <a:p>
            <a:pPr algn="r"/>
            <a:r>
              <a:rPr lang="en-US" sz="1800" b="0" i="0" u="none" strike="noStrike" baseline="0" dirty="0">
                <a:latin typeface="NimbusRomNo9L-Medi"/>
              </a:rPr>
              <a:t>Evaluate the average </a:t>
            </a:r>
            <a:r>
              <a:rPr lang="en-US" sz="1800" b="0" i="0" u="none" strike="noStrike" baseline="0" dirty="0" err="1">
                <a:latin typeface="NimbusRomNo9L-Medi"/>
              </a:rPr>
              <a:t>PAoI</a:t>
            </a:r>
            <a:endParaRPr lang="en-US" sz="1800" b="0" i="0" u="none" strike="noStrike" baseline="0" dirty="0">
              <a:latin typeface="NimbusRomNo9L-Med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13474-E63D-36E7-525C-4875360EE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987" y="4067791"/>
            <a:ext cx="3661433" cy="28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C0838A-EF59-EEB3-3B2E-AD5D3DB8641D}"/>
              </a:ext>
            </a:extLst>
          </p:cNvPr>
          <p:cNvSpPr/>
          <p:nvPr/>
        </p:nvSpPr>
        <p:spPr>
          <a:xfrm>
            <a:off x="1976997" y="4598913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/>
          <p:cNvSpPr/>
          <p:nvPr/>
        </p:nvSpPr>
        <p:spPr>
          <a:xfrm>
            <a:off x="2722214" y="3439512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/>
          <p:cNvPicPr/>
          <p:nvPr/>
        </p:nvPicPr>
        <p:blipFill>
          <a:blip r:embed="rId2"/>
          <a:stretch/>
        </p:blipFill>
        <p:spPr>
          <a:xfrm rot="1730551">
            <a:off x="3211898" y="416666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B85F9-3CB9-DD50-C2D0-F45F0CABF4ED}"/>
              </a:ext>
            </a:extLst>
          </p:cNvPr>
          <p:cNvSpPr txBox="1"/>
          <p:nvPr/>
        </p:nvSpPr>
        <p:spPr>
          <a:xfrm>
            <a:off x="1202024" y="1049159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22FCFF25-893D-61E7-CB67-2AA995CEE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881" y="408134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B7504-D115-89CD-4F02-B8F3A388D14B}"/>
              </a:ext>
            </a:extLst>
          </p:cNvPr>
          <p:cNvSpPr txBox="1"/>
          <p:nvPr/>
        </p:nvSpPr>
        <p:spPr>
          <a:xfrm>
            <a:off x="4379178" y="702455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US" dirty="0"/>
          </a:p>
          <a:p>
            <a:pPr marL="61913" indent="-342900">
              <a:buFont typeface="+mj-lt"/>
              <a:buAutoNum type="arabicPeriod"/>
            </a:pPr>
            <a:r>
              <a:rPr lang="en-US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SIM layers</a:t>
            </a:r>
          </a:p>
          <a:p>
            <a:pPr marL="176213" lvl="1"/>
            <a:endParaRPr lang="en-US" dirty="0"/>
          </a:p>
          <a:p>
            <a:pPr marL="61913" indent="-342900">
              <a:buFont typeface="+mj-lt"/>
              <a:buAutoNum type="arabicPeriod"/>
            </a:pPr>
            <a:r>
              <a:rPr lang="en-US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/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/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9A05D-0197-23EE-8685-557329B0247A}"/>
              </a:ext>
            </a:extLst>
          </p:cNvPr>
          <p:cNvSpPr/>
          <p:nvPr/>
        </p:nvSpPr>
        <p:spPr>
          <a:xfrm>
            <a:off x="4157692" y="602387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9578B-0DA6-8A6C-630F-9AA8481D8780}"/>
              </a:ext>
            </a:extLst>
          </p:cNvPr>
          <p:cNvSpPr txBox="1"/>
          <p:nvPr/>
        </p:nvSpPr>
        <p:spPr>
          <a:xfrm>
            <a:off x="4157692" y="140085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Variables</a:t>
            </a:r>
            <a:endParaRPr lang="en-DE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427C5C-335D-84BA-C007-FAABA7C09B3E}"/>
              </a:ext>
            </a:extLst>
          </p:cNvPr>
          <p:cNvGrpSpPr>
            <a:grpSpLocks noChangeAspect="1"/>
          </p:cNvGrpSpPr>
          <p:nvPr/>
        </p:nvGrpSpPr>
        <p:grpSpPr>
          <a:xfrm>
            <a:off x="431806" y="1633350"/>
            <a:ext cx="871695" cy="904895"/>
            <a:chOff x="1851871" y="1287138"/>
            <a:chExt cx="1378238" cy="14307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41E559-512A-5006-7206-7E69BFF5AF7A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00C46F5-26FB-0084-67C2-EB3B0C9F5A4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B9EA6D1-6727-AD1E-D281-43A8ED8735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CF21980-63FC-4D10-7FDB-46DAA3C1963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18D2DB-AC2B-3FD6-97C1-0C11D2D62B1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9F3407D-6FBE-00D8-4B5A-A2BC573992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F415D0B-6523-8E94-C1CB-11D52F81BCF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9D1F12D-52F0-7396-7BBE-3340B5A3C8E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44C44A-9A41-1099-8688-F2D2F2C2CA2D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1011D50-D7E3-1479-338F-C6607E1796F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D7AB707-B631-5D4F-479C-74FE7662B1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561B905-E5DA-E82D-7F45-064F39E622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5BC20C-7702-7F2E-6C73-D102EC6F14F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87E064B-674C-7DBA-D283-94A9491FDE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55B1568-8067-DC41-84FA-C9C96B97650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114AEF9-D846-7CB7-8276-CC47E25F6F3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30AD48-78AD-6624-88BA-B0EA0F91C00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EB53DAC-4B6D-506C-34F5-94D8ADEB2D4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157450F-E39A-26B0-B096-974B45ED946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3663173-747B-C63E-D9CE-2EF89FFC52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5BB323-004D-8846-8735-C57E5A06E01A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24BC83A-39CB-1241-6A9E-0C509796E1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829E49D-FF1E-A37A-4F86-05C86E8F551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1994F20-96BB-4E9F-F11A-763B703AB3C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D172A5C-2EDA-02FE-5F7E-E490FB539E9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D1DB823-9D38-49F4-2384-CB6F019ADF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6098FEF-8A8B-002E-4595-DB6D869901A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032D473-8348-E48D-E5C1-AF4F79079E3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6CB613-C9E7-06C3-FA66-3915E0731DD7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4155642-6EE3-793E-2BB3-3A446A133D2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50AD35B-7DA5-C990-E8E4-AB172C20F45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79CD8C6-5968-3DFE-FCE5-958884617C1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EB8AA8-3585-9287-44F5-AD3B006F588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601CA2-9E32-5843-CF45-1CE7379EE81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E22EB10-0A15-C887-279B-784891BB58A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F6CA211-95B6-9EAA-005A-BB44BDA6309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7E4B763-4FE9-6B3C-7FEA-820278C3C8B0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5D0EE98-859B-F445-7026-E58FD6390C1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2D0B11E-28D2-D1C9-77F5-8BAA8DC9E26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7FD8DA-01E7-6613-C150-D0065AAAD0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C36962-C403-BAEA-7A82-B3EE0BF0BBEC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646F84D-7928-E1F7-9472-740F84DAE6B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F96740F-06A6-DDEE-797C-76E33E43683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2159447-B139-ECB0-88D9-AAC966B85F8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24FFD6-7DBF-1965-C4E3-41A67F68623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AA6E5C-830E-742F-1CEA-A468C250E2C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E44137E-6AC4-1C18-6F11-DBC5048FDE4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5B01C0-7D1C-19BF-FE39-96385C60770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2D760E-C09D-FD33-1A15-E436A616D2AC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64EAD3-1AD4-C098-C7D5-E133FB50916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71F047D-22A3-5696-1D5D-CF5AA3B9AB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25CF993-E9AF-3F27-DF5B-EFB75BC413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062F58-A980-7573-C9D0-0BB8223B1115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40E3CCB-94EB-DAA4-3878-14EA7461F71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448D01-D509-4901-E288-3CB6C471D3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9B17D82-51EB-9820-FBB8-FEAD64B849E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ECC34C-99E0-EFFB-9440-06563ECF218A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BE523B2-313B-32B1-1D11-44D022A42C6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8F7F46F-A2EB-B524-69E2-3D561DA24EE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91D2CE0-1289-EDF5-EEB3-B25E5CCB54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6D50EE7-61B3-0BAD-1E34-8143360E5A32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EB28311-98B1-7547-AF57-C3C4C25C15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CEB9B5B-0A96-83B8-A29C-CCDD4039A59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4F06244-F3DE-1D85-CB3C-1EA1C4597B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B9D224CF-6FFE-850D-ED09-755756A5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683" y="1644560"/>
            <a:ext cx="1152529" cy="11818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F8BB6525-2CD5-800A-E006-6949E090F567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BC127-1B7D-9A06-C03D-80391E5E8B0F}"/>
              </a:ext>
            </a:extLst>
          </p:cNvPr>
          <p:cNvSpPr txBox="1"/>
          <p:nvPr/>
        </p:nvSpPr>
        <p:spPr>
          <a:xfrm>
            <a:off x="6779277" y="3897838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Problem Formulation</a:t>
            </a:r>
            <a:endParaRPr lang="en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ADE97A-8FC1-FCAD-E854-E76C17C14FE5}"/>
                  </a:ext>
                </a:extLst>
              </p:cNvPr>
              <p:cNvSpPr txBox="1"/>
              <p:nvPr/>
            </p:nvSpPr>
            <p:spPr>
              <a:xfrm>
                <a:off x="7342455" y="4249574"/>
                <a:ext cx="2211302" cy="72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DE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DE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DE" sz="2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D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de-DE" sz="2000" b="0" i="0" smtClean="0"/>
                            <m:t>J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ADE97A-8FC1-FCAD-E854-E76C17C1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455" y="4249574"/>
                <a:ext cx="2211302" cy="725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4EC9FDE-AD82-3F0D-5AE3-DBD81ACE533C}"/>
              </a:ext>
            </a:extLst>
          </p:cNvPr>
          <p:cNvSpPr/>
          <p:nvPr/>
        </p:nvSpPr>
        <p:spPr>
          <a:xfrm>
            <a:off x="6734466" y="3860410"/>
            <a:ext cx="5427054" cy="23653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1AB643-A4D3-29E0-3DB0-E6573DD8F5E5}"/>
              </a:ext>
            </a:extLst>
          </p:cNvPr>
          <p:cNvSpPr/>
          <p:nvPr/>
        </p:nvSpPr>
        <p:spPr>
          <a:xfrm rot="3372160">
            <a:off x="8605394" y="2962022"/>
            <a:ext cx="868320" cy="738984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366FA11-C40C-DF6E-35B7-3750E935452F}"/>
                  </a:ext>
                </a:extLst>
              </p:cNvPr>
              <p:cNvSpPr txBox="1"/>
              <p:nvPr/>
            </p:nvSpPr>
            <p:spPr>
              <a:xfrm>
                <a:off x="6780666" y="5181156"/>
                <a:ext cx="5380854" cy="961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bits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localization</a:t>
                </a:r>
                <a:r>
                  <a:rPr lang="de-DE" dirty="0"/>
                  <a:t> </a:t>
                </a:r>
                <a:r>
                  <a:rPr lang="de-DE" dirty="0" err="1"/>
                  <a:t>accuracy</a:t>
                </a:r>
                <a:r>
                  <a:rPr lang="de-DE" dirty="0"/>
                  <a:t>.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de-DE" dirty="0"/>
                  <a:t>: Energy </a:t>
                </a:r>
                <a:r>
                  <a:rPr lang="de-DE" dirty="0" err="1"/>
                  <a:t>spent</a:t>
                </a:r>
                <a:r>
                  <a:rPr lang="de-DE" dirty="0"/>
                  <a:t> </a:t>
                </a:r>
                <a:r>
                  <a:rPr lang="de-DE" dirty="0" err="1"/>
                  <a:t>accomplishing</a:t>
                </a:r>
                <a:r>
                  <a:rPr lang="de-DE" dirty="0"/>
                  <a:t> a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localization</a:t>
                </a:r>
                <a:r>
                  <a:rPr lang="de-DE" dirty="0"/>
                  <a:t> </a:t>
                </a:r>
                <a:r>
                  <a:rPr lang="de-DE" dirty="0" err="1"/>
                  <a:t>accuracy</a:t>
                </a:r>
                <a:endParaRPr lang="LID4096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366FA11-C40C-DF6E-35B7-3750E935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666" y="5181156"/>
                <a:ext cx="5380854" cy="961802"/>
              </a:xfrm>
              <a:prstGeom prst="rect">
                <a:avLst/>
              </a:prstGeom>
              <a:blipFill>
                <a:blip r:embed="rId7"/>
                <a:stretch>
                  <a:fillRect l="-906" t="-3797" r="-113" b="-94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6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FD083-97BD-B662-0A2E-25015D16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>
            <a:extLst>
              <a:ext uri="{FF2B5EF4-FFF2-40B4-BE49-F238E27FC236}">
                <a16:creationId xmlns:a16="http://schemas.microsoft.com/office/drawing/2014/main" id="{0DCDA30D-23A1-FAD3-B9BA-7A24D108B391}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 dirty="0"/>
          </a:p>
        </p:txBody>
      </p:sp>
      <p:grpSp>
        <p:nvGrpSpPr>
          <p:cNvPr id="83" name="Group 32">
            <a:extLst>
              <a:ext uri="{FF2B5EF4-FFF2-40B4-BE49-F238E27FC236}">
                <a16:creationId xmlns:a16="http://schemas.microsoft.com/office/drawing/2014/main" id="{0D1A2E05-FADB-6A1D-50B5-C26EACEB1822}"/>
              </a:ext>
            </a:extLst>
          </p:cNvPr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>
              <a:extLst>
                <a:ext uri="{FF2B5EF4-FFF2-40B4-BE49-F238E27FC236}">
                  <a16:creationId xmlns:a16="http://schemas.microsoft.com/office/drawing/2014/main" id="{278F4D48-B78A-D238-047D-BD6FE845B99F}"/>
                </a:ext>
              </a:extLst>
            </p:cNvPr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85" name="Rectangle 34">
              <a:extLst>
                <a:ext uri="{FF2B5EF4-FFF2-40B4-BE49-F238E27FC236}">
                  <a16:creationId xmlns:a16="http://schemas.microsoft.com/office/drawing/2014/main" id="{28BDA02E-1D4A-ED5E-8611-C6B4D91684A4}"/>
                </a:ext>
              </a:extLst>
            </p:cNvPr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</p:grpSp>
      <p:sp>
        <p:nvSpPr>
          <p:cNvPr id="86" name="Rectangle 36">
            <a:extLst>
              <a:ext uri="{FF2B5EF4-FFF2-40B4-BE49-F238E27FC236}">
                <a16:creationId xmlns:a16="http://schemas.microsoft.com/office/drawing/2014/main" id="{7A27AFC2-DD07-6553-12EF-5FD2BD0794F4}"/>
              </a:ext>
            </a:extLst>
          </p:cNvPr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87" name="Isosceles Triangle 38">
            <a:extLst>
              <a:ext uri="{FF2B5EF4-FFF2-40B4-BE49-F238E27FC236}">
                <a16:creationId xmlns:a16="http://schemas.microsoft.com/office/drawing/2014/main" id="{DD8DB2B1-99A0-56F8-28A3-5E366E47FB91}"/>
              </a:ext>
            </a:extLst>
          </p:cNvPr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5D7F569A-E23E-CABB-D62F-21CCB179D7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>
            <a:extLst>
              <a:ext uri="{FF2B5EF4-FFF2-40B4-BE49-F238E27FC236}">
                <a16:creationId xmlns:a16="http://schemas.microsoft.com/office/drawing/2014/main" id="{5868994C-4593-552D-DCC7-F636740BB5FA}"/>
              </a:ext>
            </a:extLst>
          </p:cNvPr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>
              <a:extLst>
                <a:ext uri="{FF2B5EF4-FFF2-40B4-BE49-F238E27FC236}">
                  <a16:creationId xmlns:a16="http://schemas.microsoft.com/office/drawing/2014/main" id="{CF04207F-35BD-F02F-7000-AB0C6139364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pic>
          <p:nvPicPr>
            <p:cNvPr id="91" name="Graphic 5">
              <a:extLst>
                <a:ext uri="{FF2B5EF4-FFF2-40B4-BE49-F238E27FC236}">
                  <a16:creationId xmlns:a16="http://schemas.microsoft.com/office/drawing/2014/main" id="{0727932E-2E13-B306-EED3-240F21D93528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>
            <a:extLst>
              <a:ext uri="{FF2B5EF4-FFF2-40B4-BE49-F238E27FC236}">
                <a16:creationId xmlns:a16="http://schemas.microsoft.com/office/drawing/2014/main" id="{FAD7877D-D842-47D5-F592-F71031D27230}"/>
              </a:ext>
            </a:extLst>
          </p:cNvPr>
          <p:cNvSpPr/>
          <p:nvPr/>
        </p:nvSpPr>
        <p:spPr>
          <a:xfrm>
            <a:off x="828957" y="886872"/>
            <a:ext cx="6301516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Rejuvenating the IRS: Age of Information-based Policy for Reconfiguration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A9D75-97F0-E72A-EA87-559334CCE3F4}"/>
              </a:ext>
            </a:extLst>
          </p:cNvPr>
          <p:cNvSpPr txBox="1"/>
          <p:nvPr/>
        </p:nvSpPr>
        <p:spPr>
          <a:xfrm>
            <a:off x="7893351" y="557536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Meeting 07 Feb 2024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A8D0A-FB39-5CFD-BF37-82A0B8AF0CB6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Jorge Torres Gomez, Joana Angjo, Moritz Garkisch, Vahid Jamali, Robert Schober, and Falko Dressler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09369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6" name="Grafik 28"/>
          <p:cNvPicPr/>
          <p:nvPr/>
        </p:nvPicPr>
        <p:blipFill>
          <a:blip r:embed="rId2"/>
          <a:stretch/>
        </p:blipFill>
        <p:spPr>
          <a:xfrm>
            <a:off x="7016400" y="1808280"/>
            <a:ext cx="5067720" cy="493848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10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348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349" name="Graphic 11" descr="Cell Tower with solid fill"/>
          <p:cNvPicPr/>
          <p:nvPr/>
        </p:nvPicPr>
        <p:blipFill>
          <a:blip r:embed="rId4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350" name="Straight Arrow Connector 16"/>
          <p:cNvSpPr/>
          <p:nvPr/>
        </p:nvSpPr>
        <p:spPr>
          <a:xfrm>
            <a:off x="8565840" y="1030320"/>
            <a:ext cx="1116360" cy="31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51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Base Station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3" name="Picture 25"/>
          <p:cNvPicPr/>
          <p:nvPr/>
        </p:nvPicPr>
        <p:blipFill>
          <a:blip r:embed="rId5"/>
          <a:stretch/>
        </p:blipFill>
        <p:spPr>
          <a:xfrm>
            <a:off x="246240" y="525240"/>
            <a:ext cx="4151880" cy="2207160"/>
          </a:xfrm>
          <a:prstGeom prst="rect">
            <a:avLst/>
          </a:prstGeom>
          <a:ln w="0">
            <a:noFill/>
          </a:ln>
        </p:spPr>
      </p:pic>
      <p:sp>
        <p:nvSpPr>
          <p:cNvPr id="354" name="TextBox 10"/>
          <p:cNvSpPr/>
          <p:nvPr/>
        </p:nvSpPr>
        <p:spPr>
          <a:xfrm>
            <a:off x="6580440" y="35755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(2)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55" name="TextBox 11"/>
          <p:cNvSpPr/>
          <p:nvPr/>
        </p:nvSpPr>
        <p:spPr>
          <a:xfrm>
            <a:off x="5337720" y="460080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(3)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56" name="TextBox 12"/>
          <p:cNvSpPr/>
          <p:nvPr/>
        </p:nvSpPr>
        <p:spPr>
          <a:xfrm>
            <a:off x="4810320" y="570384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(4)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57" name="Picture 3"/>
          <p:cNvPicPr/>
          <p:nvPr/>
        </p:nvPicPr>
        <p:blipFill>
          <a:blip r:embed="rId6"/>
          <a:stretch/>
        </p:blipFill>
        <p:spPr>
          <a:xfrm>
            <a:off x="137160" y="3575520"/>
            <a:ext cx="4744080" cy="33804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6"/>
          <p:cNvPicPr/>
          <p:nvPr/>
        </p:nvPicPr>
        <p:blipFill>
          <a:blip r:embed="rId7"/>
          <a:stretch/>
        </p:blipFill>
        <p:spPr>
          <a:xfrm>
            <a:off x="4940640" y="3551040"/>
            <a:ext cx="1723320" cy="38124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13"/>
          <p:cNvPicPr/>
          <p:nvPr/>
        </p:nvPicPr>
        <p:blipFill>
          <a:blip r:embed="rId8"/>
          <a:stretch/>
        </p:blipFill>
        <p:spPr>
          <a:xfrm>
            <a:off x="600840" y="4058280"/>
            <a:ext cx="1334520" cy="32184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15"/>
          <p:cNvPicPr/>
          <p:nvPr/>
        </p:nvPicPr>
        <p:blipFill>
          <a:blip r:embed="rId9"/>
          <a:stretch/>
        </p:blipFill>
        <p:spPr>
          <a:xfrm>
            <a:off x="137160" y="4612680"/>
            <a:ext cx="5067720" cy="349920"/>
          </a:xfrm>
          <a:prstGeom prst="rect">
            <a:avLst/>
          </a:prstGeom>
          <a:ln w="0">
            <a:noFill/>
          </a:ln>
        </p:spPr>
      </p:pic>
      <p:sp>
        <p:nvSpPr>
          <p:cNvPr id="361" name="Straight Connector 17"/>
          <p:cNvSpPr/>
          <p:nvPr/>
        </p:nvSpPr>
        <p:spPr>
          <a:xfrm>
            <a:off x="370440" y="446256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62" name="Straight Connector 18"/>
          <p:cNvSpPr/>
          <p:nvPr/>
        </p:nvSpPr>
        <p:spPr>
          <a:xfrm>
            <a:off x="370440" y="566136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363" name="Picture 20"/>
          <p:cNvPicPr/>
          <p:nvPr/>
        </p:nvPicPr>
        <p:blipFill>
          <a:blip r:embed="rId10"/>
          <a:stretch/>
        </p:blipFill>
        <p:spPr>
          <a:xfrm>
            <a:off x="600840" y="5016240"/>
            <a:ext cx="2471400" cy="542160"/>
          </a:xfrm>
          <a:prstGeom prst="rect">
            <a:avLst/>
          </a:prstGeom>
          <a:ln w="0">
            <a:noFill/>
          </a:ln>
        </p:spPr>
      </p:pic>
      <p:pic>
        <p:nvPicPr>
          <p:cNvPr id="364" name="Picture 22"/>
          <p:cNvPicPr/>
          <p:nvPr/>
        </p:nvPicPr>
        <p:blipFill>
          <a:blip r:embed="rId11"/>
          <a:stretch/>
        </p:blipFill>
        <p:spPr>
          <a:xfrm>
            <a:off x="194400" y="5722920"/>
            <a:ext cx="4195800" cy="385200"/>
          </a:xfrm>
          <a:prstGeom prst="rect">
            <a:avLst/>
          </a:prstGeom>
          <a:ln w="0">
            <a:noFill/>
          </a:ln>
        </p:spPr>
      </p:pic>
      <p:sp>
        <p:nvSpPr>
          <p:cNvPr id="365" name="TextBox 23"/>
          <p:cNvSpPr/>
          <p:nvPr/>
        </p:nvSpPr>
        <p:spPr>
          <a:xfrm>
            <a:off x="2810520" y="28573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(1)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6" name="Picture 24"/>
          <p:cNvPicPr/>
          <p:nvPr/>
        </p:nvPicPr>
        <p:blipFill>
          <a:blip r:embed="rId12"/>
          <a:srcRect t="8531"/>
          <a:stretch/>
        </p:blipFill>
        <p:spPr>
          <a:xfrm>
            <a:off x="370440" y="2877120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367" name="Straight Connector 26"/>
          <p:cNvSpPr/>
          <p:nvPr/>
        </p:nvSpPr>
        <p:spPr>
          <a:xfrm>
            <a:off x="304200" y="328932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368" name="Picture 33"/>
          <p:cNvPicPr/>
          <p:nvPr/>
        </p:nvPicPr>
        <p:blipFill>
          <a:blip r:embed="rId13"/>
          <a:stretch/>
        </p:blipFill>
        <p:spPr>
          <a:xfrm>
            <a:off x="194400" y="6129720"/>
            <a:ext cx="4439160" cy="705600"/>
          </a:xfrm>
          <a:prstGeom prst="rect">
            <a:avLst/>
          </a:prstGeom>
          <a:ln w="0">
            <a:noFill/>
          </a:ln>
        </p:spPr>
      </p:pic>
      <p:sp>
        <p:nvSpPr>
          <p:cNvPr id="369" name="TextBox 34"/>
          <p:cNvSpPr/>
          <p:nvPr/>
        </p:nvSpPr>
        <p:spPr>
          <a:xfrm>
            <a:off x="4815000" y="62269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(5)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305040" cy="761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2" name="TextBox 55"/>
          <p:cNvSpPr/>
          <p:nvPr/>
        </p:nvSpPr>
        <p:spPr>
          <a:xfrm>
            <a:off x="3500640" y="122292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6"/>
          <p:cNvSpPr/>
          <p:nvPr/>
        </p:nvSpPr>
        <p:spPr>
          <a:xfrm>
            <a:off x="3102840" y="211284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TextBox 57"/>
          <p:cNvSpPr/>
          <p:nvPr/>
        </p:nvSpPr>
        <p:spPr>
          <a:xfrm>
            <a:off x="3286080" y="305244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5" name="Straight Arrow Connector 59"/>
          <p:cNvSpPr/>
          <p:nvPr/>
        </p:nvSpPr>
        <p:spPr>
          <a:xfrm flipH="1">
            <a:off x="5235120" y="159228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76" name="Straight Arrow Connector 61"/>
          <p:cNvSpPr/>
          <p:nvPr/>
        </p:nvSpPr>
        <p:spPr>
          <a:xfrm>
            <a:off x="5235840" y="248220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77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doi: 10.1109/LCOMM.2022.3141206.</a:t>
            </a:r>
            <a:endParaRPr lang="en-US" sz="11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69"/>
              <p:cNvSpPr txBox="1"/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loc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70"/>
              <p:cNvSpPr txBox="1"/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IRS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es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coh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grpSp>
        <p:nvGrpSpPr>
          <p:cNvPr id="382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383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384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385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386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387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388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389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390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391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392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3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:p15="http://schemas.microsoft.com/office/powerpoint/2012/main" xmlns:p14="http://schemas.microsoft.com/office/powerpoint/2010/main" xmlns=""/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upd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395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96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97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98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399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00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01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02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03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04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05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06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MU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localization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7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IRS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configuration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8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Channel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estimation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9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Data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transmission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0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11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12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13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14" name="TextBox 2"/>
          <p:cNvSpPr/>
          <p:nvPr/>
        </p:nvSpPr>
        <p:spPr>
          <a:xfrm>
            <a:off x="7940520" y="2196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AoI formulation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415" name="Table 5"/>
          <p:cNvGraphicFramePr/>
          <p:nvPr/>
        </p:nvGraphicFramePr>
        <p:xfrm>
          <a:off x="7940520" y="391320"/>
          <a:ext cx="4297320" cy="360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(4)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de-DE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(5)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6" name="Rectangle: Rounded Corners 6"/>
          <p:cNvSpPr/>
          <p:nvPr/>
        </p:nvSpPr>
        <p:spPr>
          <a:xfrm>
            <a:off x="7940520" y="0"/>
            <a:ext cx="4180320" cy="374220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417" name="Picture 8"/>
          <p:cNvPicPr/>
          <p:nvPr/>
        </p:nvPicPr>
        <p:blipFill>
          <a:blip r:embed="rId2"/>
          <a:srcRect b="11563"/>
          <a:stretch/>
        </p:blipFill>
        <p:spPr>
          <a:xfrm>
            <a:off x="5877720" y="3803040"/>
            <a:ext cx="5440320" cy="2884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7"/>
              <p:cNvSpPr txBox="1"/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d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19" name="TextBox 10"/>
          <p:cNvSpPr/>
          <p:nvPr/>
        </p:nvSpPr>
        <p:spPr>
          <a:xfrm>
            <a:off x="7281720" y="650196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158440" cy="58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TextBox 55"/>
          <p:cNvSpPr/>
          <p:nvPr/>
        </p:nvSpPr>
        <p:spPr>
          <a:xfrm>
            <a:off x="3131280" y="71568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3" name="TextBox 56"/>
          <p:cNvSpPr/>
          <p:nvPr/>
        </p:nvSpPr>
        <p:spPr>
          <a:xfrm>
            <a:off x="2733480" y="160560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4" name="TextBox 57"/>
          <p:cNvSpPr/>
          <p:nvPr/>
        </p:nvSpPr>
        <p:spPr>
          <a:xfrm>
            <a:off x="2916720" y="254520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5" name="Straight Arrow Connector 59"/>
          <p:cNvSpPr/>
          <p:nvPr/>
        </p:nvSpPr>
        <p:spPr>
          <a:xfrm flipH="1">
            <a:off x="4865400" y="108504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26" name="Straight Arrow Connector 61"/>
          <p:cNvSpPr/>
          <p:nvPr/>
        </p:nvSpPr>
        <p:spPr>
          <a:xfrm>
            <a:off x="4866120" y="197496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27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doi: 10.1109/LCOMM.2022.3141206.</a:t>
            </a:r>
            <a:endParaRPr lang="en-US" sz="11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TextBox 69"/>
              <p:cNvSpPr txBox="1"/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loc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TextBox 70"/>
              <p:cNvSpPr txBox="1"/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IRS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es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coh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grpSp>
        <p:nvGrpSpPr>
          <p:cNvPr id="432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433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434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435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436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437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438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439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440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441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442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:p15="http://schemas.microsoft.com/office/powerpoint/2012/main" xmlns:p14="http://schemas.microsoft.com/office/powerpoint/2010/main" xmlns=""/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upd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45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46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47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48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49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50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51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52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53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54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55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56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MU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localization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57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IRS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configuration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58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Channel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estimation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59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Data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transmission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60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61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62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63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64" name="TextBox 2"/>
          <p:cNvSpPr/>
          <p:nvPr/>
        </p:nvSpPr>
        <p:spPr>
          <a:xfrm>
            <a:off x="7940520" y="2196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AoI formulation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465" name="Table 5"/>
          <p:cNvGraphicFramePr/>
          <p:nvPr/>
        </p:nvGraphicFramePr>
        <p:xfrm>
          <a:off x="7940520" y="391320"/>
          <a:ext cx="4297320" cy="216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6" name="Rectangle: Rounded Corners 6"/>
          <p:cNvSpPr/>
          <p:nvPr/>
        </p:nvSpPr>
        <p:spPr>
          <a:xfrm>
            <a:off x="7940520" y="0"/>
            <a:ext cx="4180320" cy="254844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7"/>
              <p:cNvSpPr txBox="1"/>
              <p:nvPr/>
            </p:nvSpPr>
            <p:spPr>
              <a:xfrm>
                <a:off x="7441560" y="640260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d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68" name="TextBox 10"/>
          <p:cNvSpPr/>
          <p:nvPr/>
        </p:nvSpPr>
        <p:spPr>
          <a:xfrm>
            <a:off x="6681240" y="641448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Oval 32"/>
          <p:cNvSpPr/>
          <p:nvPr/>
        </p:nvSpPr>
        <p:spPr>
          <a:xfrm>
            <a:off x="7217640" y="1679760"/>
            <a:ext cx="3239640" cy="32396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71" name="Straight Arrow Connector 36"/>
          <p:cNvSpPr/>
          <p:nvPr/>
        </p:nvSpPr>
        <p:spPr>
          <a:xfrm flipV="1">
            <a:off x="8894880" y="2250720"/>
            <a:ext cx="363600" cy="108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72" name="Straight Arrow Connector 42"/>
          <p:cNvSpPr/>
          <p:nvPr/>
        </p:nvSpPr>
        <p:spPr>
          <a:xfrm>
            <a:off x="9258840" y="2251440"/>
            <a:ext cx="588600" cy="68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73" name="Straight Arrow Connector 45"/>
          <p:cNvSpPr/>
          <p:nvPr/>
        </p:nvSpPr>
        <p:spPr>
          <a:xfrm flipV="1">
            <a:off x="9847800" y="1557720"/>
            <a:ext cx="948960" cy="138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19"/>
              <p:cNvSpPr txBox="1"/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475" name="Graphic 25" descr="Walk with solid fill"/>
          <p:cNvPicPr/>
          <p:nvPr/>
        </p:nvPicPr>
        <p:blipFill>
          <a:blip r:embed="rId2"/>
          <a:stretch/>
        </p:blipFill>
        <p:spPr>
          <a:xfrm>
            <a:off x="8558280" y="3338640"/>
            <a:ext cx="673200" cy="673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2"/>
              <p:cNvSpPr txBox="1"/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Box 15"/>
              <p:cNvSpPr txBox="1"/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TextBox 18"/>
              <p:cNvSpPr txBox="1"/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79" name="Oval 22"/>
          <p:cNvSpPr/>
          <p:nvPr/>
        </p:nvSpPr>
        <p:spPr>
          <a:xfrm>
            <a:off x="10110240" y="2351160"/>
            <a:ext cx="179640" cy="17964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80" name="Oval 4"/>
          <p:cNvSpPr/>
          <p:nvPr/>
        </p:nvSpPr>
        <p:spPr>
          <a:xfrm>
            <a:off x="5659560" y="188640"/>
            <a:ext cx="6279840" cy="62798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1"/>
              <p:cNvSpPr txBox="1"/>
              <p:nvPr/>
            </p:nvSpPr>
            <p:spPr>
              <a:xfrm>
                <a:off x="9988560" y="26301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TextBox 6"/>
              <p:cNvSpPr txBox="1"/>
              <p:nvPr/>
            </p:nvSpPr>
            <p:spPr>
              <a:xfrm>
                <a:off x="10179000" y="16797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83" name="Straight Arrow Connector 7"/>
          <p:cNvSpPr/>
          <p:nvPr/>
        </p:nvSpPr>
        <p:spPr>
          <a:xfrm flipH="1" flipV="1">
            <a:off x="8184960" y="1014480"/>
            <a:ext cx="2598840" cy="55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17"/>
              <p:cNvSpPr txBox="1"/>
              <p:nvPr/>
            </p:nvSpPr>
            <p:spPr>
              <a:xfrm>
                <a:off x="9383400" y="829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85" name="Straight Arrow Connector 20"/>
          <p:cNvSpPr/>
          <p:nvPr/>
        </p:nvSpPr>
        <p:spPr>
          <a:xfrm flipH="1">
            <a:off x="7908120" y="1014480"/>
            <a:ext cx="288720" cy="1263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29"/>
              <p:cNvSpPr txBox="1"/>
              <p:nvPr/>
            </p:nvSpPr>
            <p:spPr>
              <a:xfrm>
                <a:off x="7686360" y="12153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graphicFrame>
        <p:nvGraphicFramePr>
          <p:cNvPr id="487" name="Table 5"/>
          <p:cNvGraphicFramePr/>
          <p:nvPr/>
        </p:nvGraphicFramePr>
        <p:xfrm>
          <a:off x="100800" y="3429000"/>
          <a:ext cx="4297320" cy="216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8" name="Picture 79"/>
          <p:cNvPicPr/>
          <p:nvPr/>
        </p:nvPicPr>
        <p:blipFill>
          <a:blip r:embed="rId3"/>
          <a:stretch/>
        </p:blipFill>
        <p:spPr>
          <a:xfrm>
            <a:off x="116640" y="90720"/>
            <a:ext cx="4678560" cy="290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10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518040" y="1944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490" name="Oval 32"/>
          <p:cNvSpPr/>
          <p:nvPr/>
        </p:nvSpPr>
        <p:spPr>
          <a:xfrm>
            <a:off x="7217640" y="1679760"/>
            <a:ext cx="3239640" cy="32396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492" name="Straight Arrow Connector 9"/>
          <p:cNvSpPr/>
          <p:nvPr/>
        </p:nvSpPr>
        <p:spPr>
          <a:xfrm flipV="1">
            <a:off x="1158480" y="1153800"/>
            <a:ext cx="56844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493" name="Graphic 11" descr="Cell Tower with solid fill"/>
          <p:cNvPicPr/>
          <p:nvPr/>
        </p:nvPicPr>
        <p:blipFill>
          <a:blip r:embed="rId3"/>
          <a:stretch/>
        </p:blipFill>
        <p:spPr>
          <a:xfrm>
            <a:off x="327240" y="130428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494" name="Straight Arrow Connector 16"/>
          <p:cNvSpPr/>
          <p:nvPr/>
        </p:nvSpPr>
        <p:spPr>
          <a:xfrm>
            <a:off x="1727640" y="1154520"/>
            <a:ext cx="7167240" cy="218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21"/>
              <p:cNvSpPr txBox="1"/>
              <p:nvPr/>
            </p:nvSpPr>
            <p:spPr>
              <a:xfrm>
                <a:off x="6318720" y="3873600"/>
                <a:ext cx="1093680" cy="4611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28"/>
              <p:cNvSpPr txBox="1"/>
              <p:nvPr/>
            </p:nvSpPr>
            <p:spPr>
              <a:xfrm>
                <a:off x="7578720" y="3882600"/>
                <a:ext cx="1093680" cy="4611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97" name="Straight Arrow Connector 36"/>
          <p:cNvSpPr/>
          <p:nvPr/>
        </p:nvSpPr>
        <p:spPr>
          <a:xfrm flipV="1">
            <a:off x="8894880" y="2250720"/>
            <a:ext cx="363600" cy="108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Box 40"/>
              <p:cNvSpPr txBox="1"/>
              <p:nvPr/>
            </p:nvSpPr>
            <p:spPr>
              <a:xfrm>
                <a:off x="8799480" y="1848600"/>
                <a:ext cx="91800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99" name="Straight Arrow Connector 42"/>
          <p:cNvSpPr/>
          <p:nvPr/>
        </p:nvSpPr>
        <p:spPr>
          <a:xfrm>
            <a:off x="9258840" y="2251440"/>
            <a:ext cx="588600" cy="68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00" name="Straight Arrow Connector 45"/>
          <p:cNvSpPr/>
          <p:nvPr/>
        </p:nvSpPr>
        <p:spPr>
          <a:xfrm flipV="1">
            <a:off x="9847800" y="1557720"/>
            <a:ext cx="948960" cy="138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TextBox 50"/>
              <p:cNvSpPr txBox="1"/>
              <p:nvPr/>
            </p:nvSpPr>
            <p:spPr>
              <a:xfrm>
                <a:off x="9847800" y="2739600"/>
                <a:ext cx="54036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TextBox 51"/>
              <p:cNvSpPr txBox="1"/>
              <p:nvPr/>
            </p:nvSpPr>
            <p:spPr>
              <a:xfrm>
                <a:off x="10338120" y="1154880"/>
                <a:ext cx="91800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19"/>
              <p:cNvSpPr txBox="1"/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504" name="Graphic 25" descr="Walk with solid fill"/>
          <p:cNvPicPr/>
          <p:nvPr/>
        </p:nvPicPr>
        <p:blipFill>
          <a:blip r:embed="rId4"/>
          <a:stretch/>
        </p:blipFill>
        <p:spPr>
          <a:xfrm>
            <a:off x="8558280" y="3338640"/>
            <a:ext cx="673200" cy="673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5" name="TextBox 2"/>
              <p:cNvSpPr txBox="1"/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TextBox 15"/>
              <p:cNvSpPr txBox="1"/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TextBox 18"/>
              <p:cNvSpPr txBox="1"/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508" name="Oval 22"/>
          <p:cNvSpPr/>
          <p:nvPr/>
        </p:nvSpPr>
        <p:spPr>
          <a:xfrm>
            <a:off x="10110240" y="2351160"/>
            <a:ext cx="179640" cy="17964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09" name="Oval 4"/>
          <p:cNvSpPr/>
          <p:nvPr/>
        </p:nvSpPr>
        <p:spPr>
          <a:xfrm>
            <a:off x="5659560" y="188640"/>
            <a:ext cx="6279840" cy="62798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510" name="Picture 24"/>
          <p:cNvPicPr/>
          <p:nvPr/>
        </p:nvPicPr>
        <p:blipFill>
          <a:blip r:embed="rId5"/>
          <a:srcRect r="84765"/>
          <a:stretch/>
        </p:blipFill>
        <p:spPr>
          <a:xfrm>
            <a:off x="775080" y="449280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11" name="Picture 26"/>
          <p:cNvPicPr/>
          <p:nvPr/>
        </p:nvPicPr>
        <p:blipFill>
          <a:blip r:embed="rId5"/>
          <a:srcRect l="56691"/>
          <a:stretch/>
        </p:blipFill>
        <p:spPr>
          <a:xfrm>
            <a:off x="1650960" y="449820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12" name="Picture 33"/>
          <p:cNvPicPr/>
          <p:nvPr/>
        </p:nvPicPr>
        <p:blipFill>
          <a:blip r:embed="rId6"/>
          <a:stretch/>
        </p:blipFill>
        <p:spPr>
          <a:xfrm>
            <a:off x="3960" y="332892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13" name="TextBox 53"/>
          <p:cNvSpPr/>
          <p:nvPr/>
        </p:nvSpPr>
        <p:spPr>
          <a:xfrm>
            <a:off x="2376000" y="250164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(1)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14" name="TextBox 54"/>
          <p:cNvSpPr/>
          <p:nvPr/>
        </p:nvSpPr>
        <p:spPr>
          <a:xfrm>
            <a:off x="4784400" y="3611880"/>
            <a:ext cx="539280" cy="39456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(2)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15" name="TextBox 55"/>
          <p:cNvSpPr/>
          <p:nvPr/>
        </p:nvSpPr>
        <p:spPr>
          <a:xfrm>
            <a:off x="4822200" y="477972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(3)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16" name="TextBox 56"/>
          <p:cNvSpPr/>
          <p:nvPr/>
        </p:nvSpPr>
        <p:spPr>
          <a:xfrm>
            <a:off x="5526720" y="577872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(4)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17" name="Grafik 12"/>
          <p:cNvPicPr/>
          <p:nvPr/>
        </p:nvPicPr>
        <p:blipFill>
          <a:blip r:embed="rId7"/>
          <a:stretch/>
        </p:blipFill>
        <p:spPr>
          <a:xfrm>
            <a:off x="568080" y="569520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18" name="Grafik 14"/>
          <p:cNvPicPr/>
          <p:nvPr/>
        </p:nvPicPr>
        <p:blipFill>
          <a:blip r:embed="rId8"/>
          <a:stretch/>
        </p:blipFill>
        <p:spPr>
          <a:xfrm>
            <a:off x="700560" y="2256840"/>
            <a:ext cx="1281240" cy="915840"/>
          </a:xfrm>
          <a:prstGeom prst="rect">
            <a:avLst/>
          </a:prstGeom>
          <a:ln w="0">
            <a:noFill/>
          </a:ln>
        </p:spPr>
      </p:pic>
      <p:sp>
        <p:nvSpPr>
          <p:cNvPr id="519" name="Textfeld 5"/>
          <p:cNvSpPr/>
          <p:nvPr/>
        </p:nvSpPr>
        <p:spPr>
          <a:xfrm>
            <a:off x="6613200" y="508680"/>
            <a:ext cx="4372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de-DE" sz="1800" b="0" strike="noStrike" spc="-1">
                <a:solidFill>
                  <a:srgbClr val="000000"/>
                </a:solidFill>
                <a:latin typeface="Calibri"/>
                <a:ea typeface="Cambria Math"/>
              </a:rPr>
              <a:t>                                  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mbria Math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rafik 60"/>
          <p:cNvPicPr/>
          <p:nvPr/>
        </p:nvPicPr>
        <p:blipFill>
          <a:blip r:embed="rId2"/>
          <a:stretch/>
        </p:blipFill>
        <p:spPr>
          <a:xfrm>
            <a:off x="7193880" y="3340440"/>
            <a:ext cx="4647960" cy="3485880"/>
          </a:xfrm>
          <a:prstGeom prst="rect">
            <a:avLst/>
          </a:prstGeom>
          <a:ln w="0">
            <a:noFill/>
          </a:ln>
        </p:spPr>
      </p:pic>
      <p:pic>
        <p:nvPicPr>
          <p:cNvPr id="522" name="Grafik 34"/>
          <p:cNvPicPr/>
          <p:nvPr/>
        </p:nvPicPr>
        <p:blipFill>
          <a:blip r:embed="rId3"/>
          <a:stretch/>
        </p:blipFill>
        <p:spPr>
          <a:xfrm>
            <a:off x="7260480" y="31320"/>
            <a:ext cx="4514400" cy="338580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24"/>
          <p:cNvPicPr/>
          <p:nvPr/>
        </p:nvPicPr>
        <p:blipFill>
          <a:blip r:embed="rId4"/>
          <a:srcRect r="84765"/>
          <a:stretch/>
        </p:blipFill>
        <p:spPr>
          <a:xfrm>
            <a:off x="1008000" y="310680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26"/>
          <p:cNvPicPr/>
          <p:nvPr/>
        </p:nvPicPr>
        <p:blipFill>
          <a:blip r:embed="rId4"/>
          <a:srcRect l="56691"/>
          <a:stretch/>
        </p:blipFill>
        <p:spPr>
          <a:xfrm>
            <a:off x="1946160" y="309636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25" name="Picture 33"/>
          <p:cNvPicPr/>
          <p:nvPr/>
        </p:nvPicPr>
        <p:blipFill>
          <a:blip r:embed="rId5">
            <a:alphaModFix amt="35000"/>
          </a:blip>
          <a:stretch/>
        </p:blipFill>
        <p:spPr>
          <a:xfrm>
            <a:off x="283320" y="195300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26" name="TextBox 53"/>
          <p:cNvSpPr/>
          <p:nvPr/>
        </p:nvSpPr>
        <p:spPr>
          <a:xfrm>
            <a:off x="3644280" y="104148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(1)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27" name="TextBox 54"/>
          <p:cNvSpPr/>
          <p:nvPr/>
        </p:nvSpPr>
        <p:spPr>
          <a:xfrm>
            <a:off x="4684320" y="328428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(3)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28" name="TextBox 55"/>
          <p:cNvSpPr/>
          <p:nvPr/>
        </p:nvSpPr>
        <p:spPr>
          <a:xfrm>
            <a:off x="5027040" y="220680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D9D9D9"/>
                </a:solidFill>
                <a:latin typeface="Calibri"/>
              </a:rPr>
              <a:t>(2)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29" name="TextBox 56"/>
          <p:cNvSpPr/>
          <p:nvPr/>
        </p:nvSpPr>
        <p:spPr>
          <a:xfrm>
            <a:off x="5542920" y="442764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(4)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30" name="Grafik 47"/>
          <p:cNvPicPr/>
          <p:nvPr/>
        </p:nvPicPr>
        <p:blipFill>
          <a:blip r:embed="rId6"/>
          <a:stretch/>
        </p:blipFill>
        <p:spPr>
          <a:xfrm>
            <a:off x="650160" y="428544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31" name="Grafik 48"/>
          <p:cNvPicPr/>
          <p:nvPr/>
        </p:nvPicPr>
        <p:blipFill>
          <a:blip r:embed="rId7"/>
          <a:stretch/>
        </p:blipFill>
        <p:spPr>
          <a:xfrm>
            <a:off x="1714320" y="874800"/>
            <a:ext cx="1281240" cy="91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rafik 14"/>
          <p:cNvPicPr/>
          <p:nvPr/>
        </p:nvPicPr>
        <p:blipFill>
          <a:blip r:embed="rId2"/>
          <a:stretch/>
        </p:blipFill>
        <p:spPr>
          <a:xfrm>
            <a:off x="5866920" y="888840"/>
            <a:ext cx="6282000" cy="4711320"/>
          </a:xfrm>
          <a:prstGeom prst="rect">
            <a:avLst/>
          </a:prstGeom>
          <a:ln w="0">
            <a:noFill/>
          </a:ln>
        </p:spPr>
      </p:pic>
      <p:pic>
        <p:nvPicPr>
          <p:cNvPr id="534" name="Picture 24"/>
          <p:cNvPicPr/>
          <p:nvPr/>
        </p:nvPicPr>
        <p:blipFill>
          <a:blip r:embed="rId3">
            <a:alphaModFix amt="50000"/>
          </a:blip>
          <a:srcRect r="84765"/>
          <a:stretch/>
        </p:blipFill>
        <p:spPr>
          <a:xfrm>
            <a:off x="628560" y="310788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26"/>
          <p:cNvPicPr/>
          <p:nvPr/>
        </p:nvPicPr>
        <p:blipFill>
          <a:blip r:embed="rId3">
            <a:alphaModFix amt="50000"/>
          </a:blip>
          <a:srcRect l="56691"/>
          <a:stretch/>
        </p:blipFill>
        <p:spPr>
          <a:xfrm>
            <a:off x="1566360" y="310788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36" name="Picture 33"/>
          <p:cNvPicPr/>
          <p:nvPr/>
        </p:nvPicPr>
        <p:blipFill>
          <a:blip r:embed="rId4"/>
          <a:stretch/>
        </p:blipFill>
        <p:spPr>
          <a:xfrm>
            <a:off x="42840" y="180504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37" name="TextBox 53"/>
          <p:cNvSpPr/>
          <p:nvPr/>
        </p:nvSpPr>
        <p:spPr>
          <a:xfrm>
            <a:off x="2059560" y="108972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(1)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38" name="TextBox 54"/>
          <p:cNvSpPr/>
          <p:nvPr/>
        </p:nvSpPr>
        <p:spPr>
          <a:xfrm>
            <a:off x="4304520" y="329616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D9D9D9"/>
                </a:solidFill>
                <a:latin typeface="Calibri"/>
              </a:rPr>
              <a:t>(3)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39" name="TextBox 55"/>
          <p:cNvSpPr/>
          <p:nvPr/>
        </p:nvSpPr>
        <p:spPr>
          <a:xfrm>
            <a:off x="4786200" y="205884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(2)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40" name="TextBox 56"/>
          <p:cNvSpPr/>
          <p:nvPr/>
        </p:nvSpPr>
        <p:spPr>
          <a:xfrm>
            <a:off x="5261400" y="446904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D9D9D9"/>
                </a:solidFill>
                <a:latin typeface="Calibri"/>
              </a:rPr>
              <a:t>(4)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41" name="Grafik 23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368640" y="432720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42" name="Grafik 25"/>
          <p:cNvPicPr/>
          <p:nvPr/>
        </p:nvPicPr>
        <p:blipFill>
          <a:blip r:embed="rId6"/>
          <a:stretch/>
        </p:blipFill>
        <p:spPr>
          <a:xfrm>
            <a:off x="501120" y="888840"/>
            <a:ext cx="1281240" cy="91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rafik 14"/>
          <p:cNvPicPr/>
          <p:nvPr/>
        </p:nvPicPr>
        <p:blipFill>
          <a:blip r:embed="rId2"/>
          <a:stretch/>
        </p:blipFill>
        <p:spPr>
          <a:xfrm>
            <a:off x="7858440" y="26640"/>
            <a:ext cx="4333320" cy="324972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5" name="TextBox 69"/>
              <p:cNvSpPr txBox="1"/>
              <p:nvPr/>
            </p:nvSpPr>
            <p:spPr>
              <a:xfrm rot="5400000">
                <a:off x="1915200" y="122400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loc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70"/>
              <p:cNvSpPr txBox="1"/>
              <p:nvPr/>
            </p:nvSpPr>
            <p:spPr>
              <a:xfrm rot="5400000">
                <a:off x="2000160" y="16210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IRS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71"/>
              <p:cNvSpPr txBox="1"/>
              <p:nvPr/>
            </p:nvSpPr>
            <p:spPr>
              <a:xfrm rot="5400000">
                <a:off x="1942920" y="208080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es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72"/>
              <p:cNvSpPr txBox="1"/>
              <p:nvPr/>
            </p:nvSpPr>
            <p:spPr>
              <a:xfrm rot="5400000">
                <a:off x="2337840" y="22680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coh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grpSp>
        <p:nvGrpSpPr>
          <p:cNvPr id="549" name="Group 73"/>
          <p:cNvGrpSpPr/>
          <p:nvPr/>
        </p:nvGrpSpPr>
        <p:grpSpPr>
          <a:xfrm>
            <a:off x="1366920" y="1189800"/>
            <a:ext cx="419400" cy="4796640"/>
            <a:chOff x="1366920" y="1189800"/>
            <a:chExt cx="419400" cy="4796640"/>
          </a:xfrm>
        </p:grpSpPr>
        <p:sp>
          <p:nvSpPr>
            <p:cNvPr id="550" name="Rectangle 74"/>
            <p:cNvSpPr/>
            <p:nvPr/>
          </p:nvSpPr>
          <p:spPr>
            <a:xfrm rot="5400000">
              <a:off x="1390680" y="116784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51" name="Rectangle 75"/>
            <p:cNvSpPr/>
            <p:nvPr/>
          </p:nvSpPr>
          <p:spPr>
            <a:xfrm rot="5400000">
              <a:off x="1365480" y="157068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52" name="Rectangle 76"/>
            <p:cNvSpPr/>
            <p:nvPr/>
          </p:nvSpPr>
          <p:spPr>
            <a:xfrm rot="5400000">
              <a:off x="1275840" y="25081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53" name="Rectangle 77"/>
            <p:cNvSpPr/>
            <p:nvPr/>
          </p:nvSpPr>
          <p:spPr>
            <a:xfrm rot="5400000">
              <a:off x="1365480" y="199476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54" name="Rectangle 78"/>
            <p:cNvSpPr/>
            <p:nvPr/>
          </p:nvSpPr>
          <p:spPr>
            <a:xfrm rot="5400000">
              <a:off x="1276200" y="353448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55" name="Rectangle 79"/>
            <p:cNvSpPr/>
            <p:nvPr/>
          </p:nvSpPr>
          <p:spPr>
            <a:xfrm rot="5400000">
              <a:off x="1363680" y="302184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56" name="Rectangle 80"/>
            <p:cNvSpPr/>
            <p:nvPr/>
          </p:nvSpPr>
          <p:spPr>
            <a:xfrm rot="5400000">
              <a:off x="1388880" y="433764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57" name="Rectangle 81"/>
            <p:cNvSpPr/>
            <p:nvPr/>
          </p:nvSpPr>
          <p:spPr>
            <a:xfrm rot="5400000">
              <a:off x="1363680" y="474048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58" name="Rectangle 82"/>
            <p:cNvSpPr/>
            <p:nvPr/>
          </p:nvSpPr>
          <p:spPr>
            <a:xfrm rot="5400000">
              <a:off x="1375200" y="55771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59" name="Rectangle 83"/>
            <p:cNvSpPr/>
            <p:nvPr/>
          </p:nvSpPr>
          <p:spPr>
            <a:xfrm rot="5400000">
              <a:off x="1363680" y="516456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0" name="TextBox 84"/>
                <p:cNvSpPr txBox="1"/>
                <p:nvPr/>
              </p:nvSpPr>
              <p:spPr>
                <a:xfrm>
                  <a:off x="1547280" y="40564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:p15="http://schemas.microsoft.com/office/powerpoint/2012/main" xmlns:p14="http://schemas.microsoft.com/office/powerpoint/2010/main" xmlns=""/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TextBox 85"/>
              <p:cNvSpPr txBox="1"/>
              <p:nvPr/>
            </p:nvSpPr>
            <p:spPr>
              <a:xfrm rot="5400000">
                <a:off x="2687760" y="1367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upd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562" name="Straight Connector 86"/>
          <p:cNvSpPr/>
          <p:nvPr/>
        </p:nvSpPr>
        <p:spPr>
          <a:xfrm>
            <a:off x="2689920" y="122616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63" name="Straight Connector 87"/>
          <p:cNvSpPr/>
          <p:nvPr/>
        </p:nvSpPr>
        <p:spPr>
          <a:xfrm flipH="1">
            <a:off x="2348640" y="20257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64" name="Straight Connector 88"/>
          <p:cNvSpPr/>
          <p:nvPr/>
        </p:nvSpPr>
        <p:spPr>
          <a:xfrm>
            <a:off x="1894320" y="118440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65" name="Straight Connector 89"/>
          <p:cNvSpPr/>
          <p:nvPr/>
        </p:nvSpPr>
        <p:spPr>
          <a:xfrm flipH="1">
            <a:off x="1860120" y="2338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66" name="Straight Connector 90"/>
          <p:cNvSpPr/>
          <p:nvPr/>
        </p:nvSpPr>
        <p:spPr>
          <a:xfrm flipH="1">
            <a:off x="1853280" y="11512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67" name="Straight Connector 91"/>
          <p:cNvSpPr/>
          <p:nvPr/>
        </p:nvSpPr>
        <p:spPr>
          <a:xfrm flipH="1">
            <a:off x="1855800" y="14875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68" name="Straight Connector 92"/>
          <p:cNvSpPr/>
          <p:nvPr/>
        </p:nvSpPr>
        <p:spPr>
          <a:xfrm flipH="1">
            <a:off x="1863720" y="19159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69" name="Straight Connector 93"/>
          <p:cNvSpPr/>
          <p:nvPr/>
        </p:nvSpPr>
        <p:spPr>
          <a:xfrm flipH="1">
            <a:off x="2644920" y="118764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70" name="Straight Connector 94"/>
          <p:cNvSpPr/>
          <p:nvPr/>
        </p:nvSpPr>
        <p:spPr>
          <a:xfrm flipH="1">
            <a:off x="2653200" y="435312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71" name="Straight Connector 95"/>
          <p:cNvSpPr/>
          <p:nvPr/>
        </p:nvSpPr>
        <p:spPr>
          <a:xfrm flipH="1">
            <a:off x="2319120" y="2963520"/>
            <a:ext cx="77040" cy="774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72" name="Straight Connector 96"/>
          <p:cNvSpPr/>
          <p:nvPr/>
        </p:nvSpPr>
        <p:spPr>
          <a:xfrm flipH="1">
            <a:off x="2323080" y="19915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73" name="TextBox 97"/>
          <p:cNvSpPr/>
          <p:nvPr/>
        </p:nvSpPr>
        <p:spPr>
          <a:xfrm>
            <a:off x="-79200" y="111708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MU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localization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74" name="TextBox 98"/>
          <p:cNvSpPr/>
          <p:nvPr/>
        </p:nvSpPr>
        <p:spPr>
          <a:xfrm>
            <a:off x="-74880" y="164772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IRS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configuration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75" name="TextBox 99"/>
          <p:cNvSpPr/>
          <p:nvPr/>
        </p:nvSpPr>
        <p:spPr>
          <a:xfrm>
            <a:off x="-52200" y="22035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Channel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estimation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76" name="TextBox 100"/>
          <p:cNvSpPr/>
          <p:nvPr/>
        </p:nvSpPr>
        <p:spPr>
          <a:xfrm>
            <a:off x="-62280" y="27608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Data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transmission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77" name="Straight Arrow Connector 101"/>
          <p:cNvSpPr/>
          <p:nvPr/>
        </p:nvSpPr>
        <p:spPr>
          <a:xfrm flipH="1" flipV="1">
            <a:off x="907920" y="13759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78" name="Straight Arrow Connector 102"/>
          <p:cNvSpPr/>
          <p:nvPr/>
        </p:nvSpPr>
        <p:spPr>
          <a:xfrm flipH="1" flipV="1">
            <a:off x="899640" y="18475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79" name="Straight Arrow Connector 103"/>
          <p:cNvSpPr/>
          <p:nvPr/>
        </p:nvSpPr>
        <p:spPr>
          <a:xfrm flipH="1">
            <a:off x="1111680" y="2232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80" name="Straight Arrow Connector 104"/>
          <p:cNvSpPr/>
          <p:nvPr/>
        </p:nvSpPr>
        <p:spPr>
          <a:xfrm flipH="1">
            <a:off x="1103760" y="278928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581" name="TextBox 2"/>
          <p:cNvSpPr/>
          <p:nvPr/>
        </p:nvSpPr>
        <p:spPr>
          <a:xfrm>
            <a:off x="3061440" y="255924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AoI formulation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582" name="Table 5"/>
          <p:cNvGraphicFramePr/>
          <p:nvPr>
            <p:extLst>
              <p:ext uri="{D42A27DB-BD31-4B8C-83A1-F6EECF244321}">
                <p14:modId xmlns:p14="http://schemas.microsoft.com/office/powerpoint/2010/main" val="3976906296"/>
              </p:ext>
            </p:extLst>
          </p:nvPr>
        </p:nvGraphicFramePr>
        <p:xfrm>
          <a:off x="3028680" y="3326040"/>
          <a:ext cx="4790880" cy="3600000"/>
        </p:xfrm>
        <a:graphic>
          <a:graphicData uri="http://schemas.openxmlformats.org/drawingml/2006/table">
            <a:tbl>
              <a:tblPr/>
              <a:tblGrid>
                <a:gridCol w="434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(4)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de-DE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(5)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3" name="Rectangle: Rounded Corners 6"/>
          <p:cNvSpPr/>
          <p:nvPr/>
        </p:nvSpPr>
        <p:spPr>
          <a:xfrm>
            <a:off x="3019320" y="2963880"/>
            <a:ext cx="4790880" cy="374220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584" name="Grafik 16"/>
          <p:cNvPicPr/>
          <p:nvPr/>
        </p:nvPicPr>
        <p:blipFill>
          <a:blip r:embed="rId3"/>
          <a:stretch/>
        </p:blipFill>
        <p:spPr>
          <a:xfrm>
            <a:off x="7985880" y="3627000"/>
            <a:ext cx="4059360" cy="3044160"/>
          </a:xfrm>
          <a:prstGeom prst="rect">
            <a:avLst/>
          </a:prstGeom>
          <a:ln w="0">
            <a:noFill/>
          </a:ln>
        </p:spPr>
      </p:pic>
      <p:sp>
        <p:nvSpPr>
          <p:cNvPr id="585" name="PlaceHolder 2"/>
          <p:cNvSpPr>
            <a:spLocks noGrp="1"/>
          </p:cNvSpPr>
          <p:nvPr>
            <p:ph type="title"/>
          </p:nvPr>
        </p:nvSpPr>
        <p:spPr>
          <a:xfrm>
            <a:off x="-22680" y="-15840"/>
            <a:ext cx="5356440" cy="62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400" b="0" strike="noStrike" spc="-1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587" name="Group 3"/>
          <p:cNvGrpSpPr/>
          <p:nvPr/>
        </p:nvGrpSpPr>
        <p:grpSpPr>
          <a:xfrm>
            <a:off x="10109160" y="6111360"/>
            <a:ext cx="1246680" cy="496080"/>
            <a:chOff x="10109160" y="6111360"/>
            <a:chExt cx="1246680" cy="496080"/>
          </a:xfrm>
        </p:grpSpPr>
        <p:sp>
          <p:nvSpPr>
            <p:cNvPr id="588" name="Rectangle 4"/>
            <p:cNvSpPr/>
            <p:nvPr/>
          </p:nvSpPr>
          <p:spPr>
            <a:xfrm>
              <a:off x="10109160" y="6111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pic>
          <p:nvPicPr>
            <p:cNvPr id="589" name="Graphic 5"/>
            <p:cNvPicPr/>
            <p:nvPr/>
          </p:nvPicPr>
          <p:blipFill>
            <a:blip r:embed="rId3"/>
            <a:stretch/>
          </p:blipFill>
          <p:spPr>
            <a:xfrm>
              <a:off x="10122840" y="629712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0" name="TextBox 9"/>
          <p:cNvSpPr/>
          <p:nvPr/>
        </p:nvSpPr>
        <p:spPr>
          <a:xfrm>
            <a:off x="819720" y="55080"/>
            <a:ext cx="5790960" cy="136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Optimal balancing of the trade-off complexity vs. performance vs. estimation overhead in RIS 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5F6F-5FEF-4A4A-B07A-01B8B70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456F821-B7D1-A4C0-3767-3D3374736588}"/>
              </a:ext>
            </a:extLst>
          </p:cNvPr>
          <p:cNvGrpSpPr/>
          <p:nvPr/>
        </p:nvGrpSpPr>
        <p:grpSpPr>
          <a:xfrm>
            <a:off x="579574" y="1007308"/>
            <a:ext cx="1378238" cy="1430728"/>
            <a:chOff x="1851871" y="1287138"/>
            <a:chExt cx="1378238" cy="143072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BFD74F-6D67-E6B4-0685-062C741BEEA5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C70B29E-0C70-492F-EAC8-4DA651C1DC7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B1A59F5-51FF-0E4B-CE7D-2F199DEB4EE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802E29-4230-8299-7D9B-5AE1A894819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41813D6-36E9-6EF3-A363-2F27B88E05D8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3D89DE9-BA02-C16F-7FC5-C9952263D4C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E00E300-0B7B-F452-26E1-251356501D4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05043C3-E817-3E6E-B2D1-257170E919D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72F525D-63C3-D308-3534-832E1376D4EC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BEB0C14-E904-FCD7-F8F9-712662771AC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3B052B0-9621-4628-F6B7-AAC6D92548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A1F181E-A847-6DC0-C8BC-7AEAF45CCBA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0B5EC93-B1B2-A88B-3407-73886C58B75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23A25C2-0568-D442-F525-226201B5115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D133B6D-F32B-9EF9-D315-79D8E570B7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81595F-6420-7536-B185-ABE3E3B4995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D776CF1-5661-6DA3-4BA9-B269AEAD7712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7CA4F52-E354-AC55-93B2-9136F7C6900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0D09B1D-B307-C25C-8D08-B0A0F1FFA62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79D8F0-3A63-318C-DAF5-DF30651AF7F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AF65467-6BD9-E4E9-2B15-253B75471549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E4EFA0D-3720-4D5A-A677-AD312E0547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D6F50A2-8250-5275-92F3-E73AAC7541C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28F756-A4B2-34C4-F937-C53E6CB6B42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5BCF6F0-FE6B-8A68-6947-34E9495FC9AB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3C7427B-F0E6-04B2-1A32-5EE240BA12A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5865378-4786-7C5A-0F38-FD2A6CB8A23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917B258-346E-BE9C-6D13-BBCAD79BA18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84BE35C-3145-3BF7-EAD3-248079372684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811380B-7EFA-96F8-5E03-6C53E7C72F8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5466280-FE7B-AA1F-7B96-A872DC53FB4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82F0463-E1DE-BBE7-A51E-45D86A163C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DA9958C-E7B0-778D-A9AB-7C764FA7F83D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627DA8C-BAF5-774D-7EFB-EDD3C82A478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C87E497-913D-EF1A-6665-1969A194E60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C8A45D-D6EA-43F8-A707-382A8F6850A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01BC65C-A839-9E38-2CCF-480ADF0FBBF5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B055D22-8F65-7A9F-6438-D65294E318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D154CFC-82ED-DAC4-578B-D0DEDC60E56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1D3FD5-D114-2B70-00B6-F2FADD7BD8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3E52B75-984A-C988-4F08-E38F4C899A6F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F2B1140-F708-179F-8252-1ED2098779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9E8C442-8EA3-D77D-A466-D8544E67CEC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B99B9FE-54AE-59EB-02FC-EFF6BE53BBD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D768577-265B-5C73-B3FA-47D00A242774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2C896A0-4A4B-F09A-E6CE-5E74D73675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3D56894-6243-A22F-7FD4-66E61E5D85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D6E67A3-745C-BB99-8AB4-C7C3854F905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785AFF6-82BC-E334-8FD3-A91AC10AE8FA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7D02B34-A3E9-068A-6511-56C20C53AE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C3EE104C-05B8-ACA9-4EA5-7D9A29BA235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CD3C3B-7A59-E147-7854-D0C78712278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507BA98-2BE0-B351-1AC4-7C42994FF59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507B15C-1C82-F2A5-7F14-61C79E3852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BE1ED76-7D57-548E-31A6-02928CBA7B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FF857CA-B915-8764-BC12-4A14C4966B6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3096FDA-8D07-1584-EF25-5A1824E9E6D5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B53A57F-B5AA-FD72-6821-71CB91C90E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A79D9A-FEAD-416A-5E48-C910FCE613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164516B-BBCC-9F71-F251-CF42F569CAA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428A21D-485E-1460-4B6C-323E280C3BC6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178EC5F-2A22-271F-0C7A-EDEC0089FA0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7C35793-2B7C-9B91-F0C7-4E365B137DF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4408C2A-630F-558B-A9B1-661A3A696FD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5D0F1A2B-890D-50C3-DAF3-52D66628DF09}"/>
              </a:ext>
            </a:extLst>
          </p:cNvPr>
          <p:cNvSpPr/>
          <p:nvPr/>
        </p:nvSpPr>
        <p:spPr>
          <a:xfrm flipH="1" flipV="1">
            <a:off x="6508708" y="5193336"/>
            <a:ext cx="5257320" cy="36468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8D0A54-2E8F-594E-E7E6-C2586D878887}"/>
              </a:ext>
            </a:extLst>
          </p:cNvPr>
          <p:cNvSpPr/>
          <p:nvPr/>
        </p:nvSpPr>
        <p:spPr>
          <a:xfrm>
            <a:off x="504524" y="6111604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A3219F6-2A1C-0D00-D603-F50B5A601525}"/>
              </a:ext>
            </a:extLst>
          </p:cNvPr>
          <p:cNvSpPr/>
          <p:nvPr/>
        </p:nvSpPr>
        <p:spPr>
          <a:xfrm>
            <a:off x="655348" y="525373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A60C36EC-6BF3-1B9E-57DA-418F043CA056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1739425" y="567935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A88E3445-AF71-3149-83B4-D3C309424E09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B96F6-4315-23B9-2F82-B102FB051D73}"/>
              </a:ext>
            </a:extLst>
          </p:cNvPr>
          <p:cNvSpPr txBox="1"/>
          <p:nvPr/>
        </p:nvSpPr>
        <p:spPr>
          <a:xfrm>
            <a:off x="1820548" y="56161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0D4A8E4-21A7-E08E-EA0D-F3CA22D3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408" y="559403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3A4A04-DAE8-4AB8-D51C-0DFFCDFF224E}"/>
              </a:ext>
            </a:extLst>
          </p:cNvPr>
          <p:cNvSpPr txBox="1"/>
          <p:nvPr/>
        </p:nvSpPr>
        <p:spPr>
          <a:xfrm>
            <a:off x="5455204" y="882343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Relative error for localization</a:t>
            </a:r>
          </a:p>
          <a:p>
            <a:pPr marL="61913" indent="-342900">
              <a:buFont typeface="+mj-lt"/>
              <a:buAutoNum type="arabicPeriod"/>
            </a:pPr>
            <a:endParaRPr lang="en-US" dirty="0"/>
          </a:p>
          <a:p>
            <a:pPr marL="61913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Number of SIM layers</a:t>
            </a:r>
          </a:p>
          <a:p>
            <a:pPr marL="176213"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F405E-47AE-38C1-45A5-E0A025269114}"/>
              </a:ext>
            </a:extLst>
          </p:cNvPr>
          <p:cNvSpPr/>
          <p:nvPr/>
        </p:nvSpPr>
        <p:spPr>
          <a:xfrm>
            <a:off x="5233718" y="782275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A88A-95A1-4B99-F86D-C551B9C47A49}"/>
              </a:ext>
            </a:extLst>
          </p:cNvPr>
          <p:cNvSpPr txBox="1"/>
          <p:nvPr/>
        </p:nvSpPr>
        <p:spPr>
          <a:xfrm>
            <a:off x="5024359" y="340694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Variables</a:t>
            </a:r>
            <a:endParaRPr lang="en-DE" sz="2000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85E5910A-11F5-2BB8-9B45-F30D9883C809}"/>
              </a:ext>
            </a:extLst>
          </p:cNvPr>
          <p:cNvSpPr/>
          <p:nvPr/>
        </p:nvSpPr>
        <p:spPr>
          <a:xfrm>
            <a:off x="6568962" y="4753859"/>
            <a:ext cx="5257320" cy="36468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B35199-A9BF-EE41-4991-69E2AB56F30C}"/>
                  </a:ext>
                </a:extLst>
              </p:cNvPr>
              <p:cNvSpPr txBox="1"/>
              <p:nvPr/>
            </p:nvSpPr>
            <p:spPr>
              <a:xfrm>
                <a:off x="5465713" y="4123590"/>
                <a:ext cx="2211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Relative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B35199-A9BF-EE41-4991-69E2AB56F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13" y="4123590"/>
                <a:ext cx="2211302" cy="369332"/>
              </a:xfrm>
              <a:prstGeom prst="rect">
                <a:avLst/>
              </a:prstGeom>
              <a:blipFill>
                <a:blip r:embed="rId5"/>
                <a:stretch>
                  <a:fillRect l="-2486" t="-8197" b="-245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8D06A-DF2E-C95B-4E9D-67DC0A9DE905}"/>
                  </a:ext>
                </a:extLst>
              </p:cNvPr>
              <p:cNvSpPr txBox="1"/>
              <p:nvPr/>
            </p:nvSpPr>
            <p:spPr>
              <a:xfrm>
                <a:off x="8026292" y="4112112"/>
                <a:ext cx="3729932" cy="389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Relative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8D06A-DF2E-C95B-4E9D-67DC0A9DE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92" y="4112112"/>
                <a:ext cx="3729932" cy="389209"/>
              </a:xfrm>
              <a:prstGeom prst="rect">
                <a:avLst/>
              </a:prstGeom>
              <a:blipFill>
                <a:blip r:embed="rId6"/>
                <a:stretch>
                  <a:fillRect l="-1471" t="-3175" b="-269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C65F72-8D40-94E0-05B3-517B3347828F}"/>
              </a:ext>
            </a:extLst>
          </p:cNvPr>
          <p:cNvSpPr txBox="1"/>
          <p:nvPr/>
        </p:nvSpPr>
        <p:spPr>
          <a:xfrm>
            <a:off x="6264414" y="58024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1-bit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F505E0-57A6-BF7B-86D3-A071700A2FA1}"/>
              </a:ext>
            </a:extLst>
          </p:cNvPr>
          <p:cNvCxnSpPr>
            <a:cxnSpLocks/>
          </p:cNvCxnSpPr>
          <p:nvPr/>
        </p:nvCxnSpPr>
        <p:spPr>
          <a:xfrm>
            <a:off x="9560631" y="4510293"/>
            <a:ext cx="0" cy="13551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B9986A-2FDC-C520-6708-C91554D63E7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6571364" y="4492922"/>
            <a:ext cx="9804" cy="13095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0C1774-2679-2B0A-1606-3A9E3A51697E}"/>
                  </a:ext>
                </a:extLst>
              </p:cNvPr>
              <p:cNvSpPr txBox="1"/>
              <p:nvPr/>
            </p:nvSpPr>
            <p:spPr>
              <a:xfrm>
                <a:off x="9137368" y="5865453"/>
                <a:ext cx="1227195" cy="498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/>
                  <a:t>-bits</a:t>
                </a:r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0C1774-2679-2B0A-1606-3A9E3A51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68" y="5865453"/>
                <a:ext cx="1227195" cy="498150"/>
              </a:xfrm>
              <a:prstGeom prst="rect">
                <a:avLst/>
              </a:prstGeom>
              <a:blipFill>
                <a:blip r:embed="rId7"/>
                <a:stretch>
                  <a:fillRect r="-4478" b="-60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F5C8B-5B3F-013F-7E52-6F344BF09719}"/>
              </a:ext>
            </a:extLst>
          </p:cNvPr>
          <p:cNvCxnSpPr>
            <a:cxnSpLocks/>
          </p:cNvCxnSpPr>
          <p:nvPr/>
        </p:nvCxnSpPr>
        <p:spPr>
          <a:xfrm>
            <a:off x="5047469" y="5152833"/>
            <a:ext cx="70417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64A58A-04C9-9381-CBFB-6381DA3FAD37}"/>
              </a:ext>
            </a:extLst>
          </p:cNvPr>
          <p:cNvSpPr txBox="1"/>
          <p:nvPr/>
        </p:nvSpPr>
        <p:spPr>
          <a:xfrm>
            <a:off x="5227861" y="468896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Magnitude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21802-C8B1-A4AE-4A09-466A7DA5D2FC}"/>
              </a:ext>
            </a:extLst>
          </p:cNvPr>
          <p:cNvSpPr txBox="1"/>
          <p:nvPr/>
        </p:nvSpPr>
        <p:spPr>
          <a:xfrm>
            <a:off x="5482060" y="5337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0093E2-AA83-38BA-F280-7023A44EAE5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294141" y="1338556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810276-36F6-3925-B354-8410B02AB5C8}"/>
                  </a:ext>
                </a:extLst>
              </p:cNvPr>
              <p:cNvSpPr txBox="1"/>
              <p:nvPr/>
            </p:nvSpPr>
            <p:spPr>
              <a:xfrm>
                <a:off x="9811440" y="999136"/>
                <a:ext cx="2358338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810276-36F6-3925-B354-8410B02AB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440" y="999136"/>
                <a:ext cx="2358338" cy="678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507CDD-D1DC-65F1-2B43-6FBB0277F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03017"/>
              </p:ext>
            </p:extLst>
          </p:nvPr>
        </p:nvGraphicFramePr>
        <p:xfrm>
          <a:off x="2090629" y="138118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16F920B-9E1A-57E2-8919-8B9CE3502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702567"/>
              </p:ext>
            </p:extLst>
          </p:nvPr>
        </p:nvGraphicFramePr>
        <p:xfrm>
          <a:off x="2357329" y="167074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CA8F6-BC77-0921-929A-33CE19A134EA}"/>
                  </a:ext>
                </a:extLst>
              </p:cNvPr>
              <p:cNvSpPr txBox="1"/>
              <p:nvPr/>
            </p:nvSpPr>
            <p:spPr>
              <a:xfrm>
                <a:off x="2783241" y="3520842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CA8F6-BC77-0921-929A-33CE19A1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241" y="3520842"/>
                <a:ext cx="545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911AD-6726-18C0-D3B7-BEE2F374F2F4}"/>
                  </a:ext>
                </a:extLst>
              </p:cNvPr>
              <p:cNvSpPr txBox="1"/>
              <p:nvPr/>
            </p:nvSpPr>
            <p:spPr>
              <a:xfrm>
                <a:off x="4179900" y="2228535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911AD-6726-18C0-D3B7-BEE2F374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00" y="2228535"/>
                <a:ext cx="553485" cy="391261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50EC4AA-95A0-A3CA-ED39-F7951A665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943161"/>
              </p:ext>
            </p:extLst>
          </p:nvPr>
        </p:nvGraphicFramePr>
        <p:xfrm>
          <a:off x="2951210" y="2266961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33" name="Right Brace 32">
            <a:extLst>
              <a:ext uri="{FF2B5EF4-FFF2-40B4-BE49-F238E27FC236}">
                <a16:creationId xmlns:a16="http://schemas.microsoft.com/office/drawing/2014/main" id="{DC0F24E1-3AF0-9D76-649C-81A94E68A463}"/>
              </a:ext>
            </a:extLst>
          </p:cNvPr>
          <p:cNvSpPr/>
          <p:nvPr/>
        </p:nvSpPr>
        <p:spPr>
          <a:xfrm>
            <a:off x="4036775" y="1701810"/>
            <a:ext cx="153858" cy="1437053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73BFA16-8A75-CCFC-FA19-DEAB5332C211}"/>
              </a:ext>
            </a:extLst>
          </p:cNvPr>
          <p:cNvSpPr/>
          <p:nvPr/>
        </p:nvSpPr>
        <p:spPr>
          <a:xfrm rot="5400000">
            <a:off x="2967322" y="2792759"/>
            <a:ext cx="165258" cy="1385244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DF7C9-1E5E-A70A-1AA5-2A612FBBD6CB}"/>
                  </a:ext>
                </a:extLst>
              </p:cNvPr>
              <p:cNvSpPr txBox="1"/>
              <p:nvPr/>
            </p:nvSpPr>
            <p:spPr>
              <a:xfrm>
                <a:off x="3742573" y="1219561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DF7C9-1E5E-A70A-1AA5-2A612FBB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573" y="1219561"/>
                <a:ext cx="973280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9D4980-2E0B-BD46-E604-BCCC48D34B47}"/>
              </a:ext>
            </a:extLst>
          </p:cNvPr>
          <p:cNvCxnSpPr>
            <a:cxnSpLocks/>
          </p:cNvCxnSpPr>
          <p:nvPr/>
        </p:nvCxnSpPr>
        <p:spPr>
          <a:xfrm>
            <a:off x="3640971" y="1357875"/>
            <a:ext cx="428172" cy="469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F13CE-AD80-8D70-2C42-0603C2D9902F}"/>
                  </a:ext>
                </a:extLst>
              </p:cNvPr>
              <p:cNvSpPr txBox="1"/>
              <p:nvPr/>
            </p:nvSpPr>
            <p:spPr>
              <a:xfrm>
                <a:off x="1089423" y="2673544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F13CE-AD80-8D70-2C42-0603C2D9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3" y="2673544"/>
                <a:ext cx="459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37375-2743-FCF7-396E-637CBBB5F0F9}"/>
                  </a:ext>
                </a:extLst>
              </p:cNvPr>
              <p:cNvSpPr txBox="1"/>
              <p:nvPr/>
            </p:nvSpPr>
            <p:spPr>
              <a:xfrm>
                <a:off x="-90447" y="1563667"/>
                <a:ext cx="46743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37375-2743-FCF7-396E-637CBBB5F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47" y="1563667"/>
                <a:ext cx="467436" cy="391261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2F0FA5E0-6F81-C23C-253B-340636C0A000}"/>
              </a:ext>
            </a:extLst>
          </p:cNvPr>
          <p:cNvSpPr/>
          <p:nvPr/>
        </p:nvSpPr>
        <p:spPr>
          <a:xfrm rot="5400000">
            <a:off x="1205141" y="1816145"/>
            <a:ext cx="113781" cy="1493520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EC69DAF1-B57F-406E-4102-F497D0201E8F}"/>
              </a:ext>
            </a:extLst>
          </p:cNvPr>
          <p:cNvSpPr/>
          <p:nvPr/>
        </p:nvSpPr>
        <p:spPr>
          <a:xfrm flipH="1">
            <a:off x="346550" y="1006184"/>
            <a:ext cx="113781" cy="1493520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B756AECF-15B5-1A04-DEC2-188BB004FCC4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US" sz="2800" b="0" strike="noStrike" spc="-1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05F1D09-2912-CF60-F605-605FEE936CD0}"/>
              </a:ext>
            </a:extLst>
          </p:cNvPr>
          <p:cNvCxnSpPr>
            <a:cxnSpLocks/>
          </p:cNvCxnSpPr>
          <p:nvPr/>
        </p:nvCxnSpPr>
        <p:spPr>
          <a:xfrm>
            <a:off x="0" y="4990563"/>
            <a:ext cx="4068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F7DB922-1A9B-2B42-93B1-410C5AA653CF}"/>
                  </a:ext>
                </a:extLst>
              </p:cNvPr>
              <p:cNvSpPr txBox="1"/>
              <p:nvPr/>
            </p:nvSpPr>
            <p:spPr>
              <a:xfrm>
                <a:off x="3858105" y="509997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F7DB922-1A9B-2B42-93B1-410C5AA6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105" y="5099976"/>
                <a:ext cx="161133" cy="276999"/>
              </a:xfrm>
              <a:prstGeom prst="rect">
                <a:avLst/>
              </a:prstGeom>
              <a:blipFill>
                <a:blip r:embed="rId14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1A841D02-476A-8C9D-D34E-E70D9A7CF961}"/>
              </a:ext>
            </a:extLst>
          </p:cNvPr>
          <p:cNvSpPr/>
          <p:nvPr/>
        </p:nvSpPr>
        <p:spPr>
          <a:xfrm>
            <a:off x="18767" y="4529593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F2A93A2-3801-BBFD-7943-7A0F38495D4B}"/>
                  </a:ext>
                </a:extLst>
              </p:cNvPr>
              <p:cNvSpPr txBox="1"/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F2A93A2-3801-BBFD-7943-7A0F38495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05679FC9-5D5D-6B2E-4CC9-8006B2518588}"/>
              </a:ext>
            </a:extLst>
          </p:cNvPr>
          <p:cNvSpPr/>
          <p:nvPr/>
        </p:nvSpPr>
        <p:spPr>
          <a:xfrm>
            <a:off x="825480" y="4531119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B42E06D-845C-B078-59BA-99B1D1847746}"/>
                  </a:ext>
                </a:extLst>
              </p:cNvPr>
              <p:cNvSpPr txBox="1"/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B42E06D-845C-B078-59BA-99B1D184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C858890-1D4F-BB04-7728-5816841445DC}"/>
              </a:ext>
            </a:extLst>
          </p:cNvPr>
          <p:cNvSpPr/>
          <p:nvPr/>
        </p:nvSpPr>
        <p:spPr>
          <a:xfrm>
            <a:off x="1590834" y="4531119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80FFDC5-DBB4-618E-E9BC-024A9BF4A6BA}"/>
                  </a:ext>
                </a:extLst>
              </p:cNvPr>
              <p:cNvSpPr txBox="1"/>
              <p:nvPr/>
            </p:nvSpPr>
            <p:spPr>
              <a:xfrm>
                <a:off x="1550194" y="4533827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80FFDC5-DBB4-618E-E9BC-024A9BF4A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94" y="4533827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A8B71C-B535-C693-46AB-0A0B66007EFB}"/>
                  </a:ext>
                </a:extLst>
              </p:cNvPr>
              <p:cNvSpPr txBox="1"/>
              <p:nvPr/>
            </p:nvSpPr>
            <p:spPr>
              <a:xfrm>
                <a:off x="2394288" y="4532301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A8B71C-B535-C693-46AB-0A0B6600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88" y="4532301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42DAD21-FB47-1A95-6AD6-C475BD6E4D21}"/>
              </a:ext>
            </a:extLst>
          </p:cNvPr>
          <p:cNvSpPr/>
          <p:nvPr/>
        </p:nvSpPr>
        <p:spPr>
          <a:xfrm>
            <a:off x="3100094" y="4507585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B2AB61-05D7-6FA8-06F7-1A3D88F8990A}"/>
                  </a:ext>
                </a:extLst>
              </p:cNvPr>
              <p:cNvSpPr txBox="1"/>
              <p:nvPr/>
            </p:nvSpPr>
            <p:spPr>
              <a:xfrm>
                <a:off x="3059454" y="4510293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B2AB61-05D7-6FA8-06F7-1A3D88F8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54" y="4510293"/>
                <a:ext cx="793026" cy="369332"/>
              </a:xfrm>
              <a:prstGeom prst="rect">
                <a:avLst/>
              </a:prstGeom>
              <a:blipFill>
                <a:blip r:embed="rId19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D5F3114-AF75-71D2-6F20-2F800D5378F0}"/>
              </a:ext>
            </a:extLst>
          </p:cNvPr>
          <p:cNvCxnSpPr>
            <a:cxnSpLocks/>
          </p:cNvCxnSpPr>
          <p:nvPr/>
        </p:nvCxnSpPr>
        <p:spPr>
          <a:xfrm>
            <a:off x="18767" y="4284301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E0442D-F77A-6DA0-4F1C-6D103E208570}"/>
                  </a:ext>
                </a:extLst>
              </p:cNvPr>
              <p:cNvSpPr txBox="1"/>
              <p:nvPr/>
            </p:nvSpPr>
            <p:spPr>
              <a:xfrm>
                <a:off x="972994" y="3867036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E0442D-F77A-6DA0-4F1C-6D103E20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94" y="3867036"/>
                <a:ext cx="1101348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49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4" grpId="0"/>
      <p:bldP spid="10" grpId="0"/>
      <p:bldP spid="13" grpId="0"/>
      <p:bldP spid="17" grpId="0"/>
      <p:bldP spid="20" grpId="0"/>
      <p:bldP spid="21" grpId="0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Box 55"/>
          <p:cNvSpPr/>
          <p:nvPr/>
        </p:nvSpPr>
        <p:spPr>
          <a:xfrm>
            <a:off x="3216960" y="148896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1" name="TextBox 56"/>
          <p:cNvSpPr/>
          <p:nvPr/>
        </p:nvSpPr>
        <p:spPr>
          <a:xfrm>
            <a:off x="2819520" y="237924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2" name="TextBox 57"/>
          <p:cNvSpPr/>
          <p:nvPr/>
        </p:nvSpPr>
        <p:spPr>
          <a:xfrm>
            <a:off x="3002400" y="331848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3" name="Straight Arrow Connector 59"/>
          <p:cNvSpPr/>
          <p:nvPr/>
        </p:nvSpPr>
        <p:spPr>
          <a:xfrm flipH="1">
            <a:off x="4951440" y="185832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44" name="Straight Arrow Connector 61"/>
          <p:cNvSpPr/>
          <p:nvPr/>
        </p:nvSpPr>
        <p:spPr>
          <a:xfrm>
            <a:off x="4952160" y="274824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45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doi: 10.1109/LCOMM.2022.3141206.</a:t>
            </a:r>
            <a:endParaRPr lang="en-US" sz="11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69"/>
              <p:cNvSpPr txBox="1"/>
              <p:nvPr/>
            </p:nvSpPr>
            <p:spPr>
              <a:xfrm rot="5400000">
                <a:off x="2148840" y="113436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loc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46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148840" y="113436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5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70"/>
              <p:cNvSpPr txBox="1"/>
              <p:nvPr/>
            </p:nvSpPr>
            <p:spPr>
              <a:xfrm rot="5400000">
                <a:off x="2225340" y="1531148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IRS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47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25340" y="1531148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86842" b="-661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es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coh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grpSp>
        <p:nvGrpSpPr>
          <p:cNvPr id="250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251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252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253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254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255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256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257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258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259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260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:p15="http://schemas.microsoft.com/office/powerpoint/2012/main" xmlns:p14="http://schemas.microsoft.com/office/powerpoint/2010/main" xmlns=""/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/>
                            <m:t>upd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63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64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65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66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67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68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69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70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71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72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73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74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MU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localization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5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IRS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configuration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6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Channel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estimation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7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Data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transmission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8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79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80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81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282" name="Grafik 28"/>
          <p:cNvPicPr/>
          <p:nvPr/>
        </p:nvPicPr>
        <p:blipFill>
          <a:blip r:embed="rId4"/>
          <a:stretch/>
        </p:blipFill>
        <p:spPr>
          <a:xfrm>
            <a:off x="7159680" y="1808280"/>
            <a:ext cx="4924440" cy="4938480"/>
          </a:xfrm>
          <a:prstGeom prst="rect">
            <a:avLst/>
          </a:prstGeom>
          <a:ln w="0">
            <a:noFill/>
          </a:ln>
        </p:spPr>
      </p:pic>
      <p:pic>
        <p:nvPicPr>
          <p:cNvPr id="283" name="Picture 10"/>
          <p:cNvPicPr/>
          <p:nvPr/>
        </p:nvPicPr>
        <p:blipFill>
          <a:blip r:embed="rId5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284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pic>
        <p:nvPicPr>
          <p:cNvPr id="285" name="Graphic 11" descr="Cell Tower with solid fill"/>
          <p:cNvPicPr/>
          <p:nvPr/>
        </p:nvPicPr>
        <p:blipFill>
          <a:blip r:embed="rId6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286" name="Straight Arrow Connector 16"/>
          <p:cNvSpPr/>
          <p:nvPr/>
        </p:nvSpPr>
        <p:spPr>
          <a:xfrm>
            <a:off x="8565840" y="1030320"/>
            <a:ext cx="1060920" cy="31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DE"/>
          </a:p>
        </p:txBody>
      </p:sp>
      <p:sp>
        <p:nvSpPr>
          <p:cNvPr id="287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Base Station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IRS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20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418C0-3273-86F2-34A2-664D91B29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553BE0F-40D5-05FD-65C6-501EAE36C2B6}"/>
              </a:ext>
            </a:extLst>
          </p:cNvPr>
          <p:cNvGrpSpPr/>
          <p:nvPr/>
        </p:nvGrpSpPr>
        <p:grpSpPr>
          <a:xfrm>
            <a:off x="178704" y="1728724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33E6B917-A3CE-DC60-C9EB-3478E18E5694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D393326-D8B7-4AFB-214D-FBE4B2C8E88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803BE2C5-60DD-80C3-5F77-4E2D2BC687C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539028AD-AF6D-BED2-124C-5BCE64D5AC4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9264235-884D-7A62-7364-4E131E63A0DD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1A66408-64CC-F24C-73FC-A7598118F45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84A4DAE9-5901-C245-11F8-7F179860B50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9A1B63DE-4748-F4B2-220A-F6CEC1AE49F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7BEA91A6-B31A-D110-C88C-B44F3B9561C3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5123618A-A0C5-2A32-E7FF-394458D7740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C79B8825-ACC5-1686-AE70-45D30B43FBC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6809D70-DB58-F470-944A-EE54580E597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30DECD2-08E6-B903-EC56-A8BC6BEA4415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6C9F8CB-A238-2018-6A22-4CB0BF29DD3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B26901BE-1DD2-BA1C-6B31-7E76F0C7F2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55E3FB98-3412-62E9-6187-55A03315327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01CE0A8-4BEB-3959-0B0B-8C803C6D38FE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89DD61DE-9967-3F23-7B56-15270C7FDA4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D94AAD7-F5C3-5BFA-5701-F40D8FF238D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F53B48D3-5E05-121D-867E-5213D7898E3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132240B-1AE0-FB06-5321-37C1D97408F4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4C1D15E0-126F-A19E-057E-24B7B0C08FC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71F2651-A480-5FA6-54B6-58AF12E0CA4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B8E499C8-3933-6578-1CB7-814C0775F82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5FFD8B9-BAB7-7F07-B6A9-2645155F4DE4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A0124F4-4F1F-ABFC-A3BA-0DFD7ED47D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968F3FC-A881-6C98-3528-EC7175CDE41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2D74CC0C-DE41-93CF-E3CA-7A6C1DC5E82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297C8E2-FF30-CA75-47AB-459116267A30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D5686F1-3007-2F03-AE7C-71911D4D25A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7B8628E2-9E47-3FD6-C77C-A920C17B3BA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EC848684-411F-5038-BF38-B68E13D365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B5D44B53-BFCE-4C2E-FC6B-DA422B57CEA3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C76F7AB-4DC6-EBAF-0DC0-4394067F50D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54CC8AC-09C4-426F-962A-E57AF651111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0B3A90C-1A31-BC8A-1B12-E39BA2E05A6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652C1F0-A4A9-4E47-2D56-FF4C2DD8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20" y="1624182"/>
            <a:ext cx="1152529" cy="118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5F62-D971-A7BE-FFA8-DD34CA59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43" y="3194385"/>
            <a:ext cx="4127249" cy="3663615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DE64D61A-2AD9-B3D7-7F0B-E8BAE01B32CF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620500" y="6379568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en-US" sz="2000" b="0" strike="noStrike" spc="-1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4FFA50-4349-14C0-73AD-E8AFC4B01186}"/>
              </a:ext>
            </a:extLst>
          </p:cNvPr>
          <p:cNvSpPr/>
          <p:nvPr/>
        </p:nvSpPr>
        <p:spPr>
          <a:xfrm>
            <a:off x="261842" y="5927260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87C2F2A4-6F8C-DB1E-AA62-5409B77CC335}"/>
              </a:ext>
            </a:extLst>
          </p:cNvPr>
          <p:cNvSpPr/>
          <p:nvPr/>
        </p:nvSpPr>
        <p:spPr>
          <a:xfrm>
            <a:off x="-65336" y="5306974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316AB9B6-64A2-1AD1-ABBE-7B391812F8BC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730551">
            <a:off x="996775" y="5649080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C4E04A67-FC2F-AA9B-9632-9E34D62F9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867" y="5594170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54471F-9B1F-777D-7F1A-BE692D76A021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Relative error for localization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FDF425-9F16-8C26-A357-31293E4B0F43}"/>
              </a:ext>
            </a:extLst>
          </p:cNvPr>
          <p:cNvGrpSpPr>
            <a:grpSpLocks noChangeAspect="1"/>
          </p:cNvGrpSpPr>
          <p:nvPr/>
        </p:nvGrpSpPr>
        <p:grpSpPr>
          <a:xfrm>
            <a:off x="5413809" y="1249136"/>
            <a:ext cx="6126323" cy="1978481"/>
            <a:chOff x="4947080" y="1045847"/>
            <a:chExt cx="7041750" cy="2274116"/>
          </a:xfrm>
        </p:grpSpPr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BB389814-EDBE-E99A-BAD6-DF81879B6E56}"/>
                </a:ext>
              </a:extLst>
            </p:cNvPr>
            <p:cNvSpPr/>
            <p:nvPr/>
          </p:nvSpPr>
          <p:spPr>
            <a:xfrm flipH="1" flipV="1">
              <a:off x="6408319" y="2127071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E52E28A7-9710-C896-73B6-24949F77E336}"/>
                </a:ext>
              </a:extLst>
            </p:cNvPr>
            <p:cNvSpPr/>
            <p:nvPr/>
          </p:nvSpPr>
          <p:spPr>
            <a:xfrm>
              <a:off x="6468573" y="1687594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E92724-33AB-5166-A1A9-4DFCB0A93AB8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E92724-33AB-5166-A1A9-4DFCB0A93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7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AA313F-2706-93CE-54D7-EA34081C2934}"/>
                    </a:ext>
                  </a:extLst>
                </p:cNvPr>
                <p:cNvSpPr txBox="1"/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AA313F-2706-93CE-54D7-EA34081C2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blipFill>
                  <a:blip r:embed="rId8"/>
                  <a:stretch>
                    <a:fillRect l="-938" b="-2241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C9988D-A659-6A8B-92C3-B92146008D36}"/>
                </a:ext>
              </a:extLst>
            </p:cNvPr>
            <p:cNvSpPr txBox="1"/>
            <p:nvPr/>
          </p:nvSpPr>
          <p:spPr>
            <a:xfrm>
              <a:off x="6164025" y="2736226"/>
              <a:ext cx="671051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1-bit</a:t>
              </a:r>
              <a:endParaRPr lang="en-DE" sz="16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2B9E9AD-E47A-D471-3809-6DC687F52BA2}"/>
                </a:ext>
              </a:extLst>
            </p:cNvPr>
            <p:cNvCxnSpPr>
              <a:cxnSpLocks/>
            </p:cNvCxnSpPr>
            <p:nvPr/>
          </p:nvCxnSpPr>
          <p:spPr>
            <a:xfrm>
              <a:off x="9460242" y="1444028"/>
              <a:ext cx="0" cy="1355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DC19BD-6D72-443E-0102-02CFD2487519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6470975" y="1446468"/>
              <a:ext cx="28575" cy="12897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BCA32BC-8873-F10A-EBB9-7B3D8D1A3251}"/>
                    </a:ext>
                  </a:extLst>
                </p:cNvPr>
                <p:cNvSpPr txBox="1"/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r>
                    <a:rPr lang="en-US" sz="1600" dirty="0"/>
                    <a:t>-bits</a:t>
                  </a:r>
                  <a:endParaRPr lang="en-DE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BCA32BC-8873-F10A-EBB9-7B3D8D1A3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blipFill>
                  <a:blip r:embed="rId9"/>
                  <a:stretch>
                    <a:fillRect r="-1648" b="-540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797A08-FA40-7E7B-2B2D-2CE5684CCA0C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80" y="2086568"/>
              <a:ext cx="704175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E34030-F680-2CDC-7AF4-1062D8017A5B}"/>
                </a:ext>
              </a:extLst>
            </p:cNvPr>
            <p:cNvSpPr txBox="1"/>
            <p:nvPr/>
          </p:nvSpPr>
          <p:spPr>
            <a:xfrm>
              <a:off x="5127472" y="1622700"/>
              <a:ext cx="1312252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Magnitude</a:t>
              </a:r>
              <a:endParaRPr lang="en-DE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C4F476-6267-3D57-E87D-39AC158A15BB}"/>
                </a:ext>
              </a:extLst>
            </p:cNvPr>
            <p:cNvSpPr txBox="1"/>
            <p:nvPr/>
          </p:nvSpPr>
          <p:spPr>
            <a:xfrm>
              <a:off x="5381671" y="2271212"/>
              <a:ext cx="604719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Bits</a:t>
              </a:r>
              <a:endParaRPr lang="en-DE" sz="1600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F65B9-51B9-FFDD-6E6E-CF5BA5A80D8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51166" y="561612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A87748-7B9F-C9B0-22A1-199B61681E3F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A87748-7B9F-C9B0-22A1-199B61681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042327-AB67-F9DD-665A-920C7C72B44E}"/>
                  </a:ext>
                </a:extLst>
              </p:cNvPr>
              <p:cNvSpPr txBox="1"/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042327-AB67-F9DD-665A-920C7C72B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7D3B6-6563-A168-9F0F-4767E7917B0D}"/>
                  </a:ext>
                </a:extLst>
              </p:cNvPr>
              <p:cNvSpPr txBox="1"/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7D3B6-6563-A168-9F0F-4767E7917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4A4FE6-EDE0-D95E-D420-7580CCF35ABF}"/>
                  </a:ext>
                </a:extLst>
              </p:cNvPr>
              <p:cNvSpPr txBox="1"/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4A4FE6-EDE0-D95E-D420-7580CCF35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9796E275-42EC-8F93-9599-8E1AEF867395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US" sz="2800" b="0" strike="noStrike" spc="-1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E2470F4-D2CD-851C-F103-F129A4A3F9AB}"/>
              </a:ext>
            </a:extLst>
          </p:cNvPr>
          <p:cNvCxnSpPr>
            <a:cxnSpLocks/>
          </p:cNvCxnSpPr>
          <p:nvPr/>
        </p:nvCxnSpPr>
        <p:spPr>
          <a:xfrm>
            <a:off x="0" y="4990563"/>
            <a:ext cx="295121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E630DC8-F1CF-BC2E-6C14-98F18402AB21}"/>
                  </a:ext>
                </a:extLst>
              </p:cNvPr>
              <p:cNvSpPr txBox="1"/>
              <p:nvPr/>
            </p:nvSpPr>
            <p:spPr>
              <a:xfrm>
                <a:off x="2739042" y="5089694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E630DC8-F1CF-BC2E-6C14-98F18402A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042" y="5089694"/>
                <a:ext cx="161133" cy="276999"/>
              </a:xfrm>
              <a:prstGeom prst="rect">
                <a:avLst/>
              </a:prstGeom>
              <a:blipFill>
                <a:blip r:embed="rId14"/>
                <a:stretch>
                  <a:fillRect l="-25926" r="-22222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B3F8C6E-C699-4A93-B185-579034A80918}"/>
              </a:ext>
            </a:extLst>
          </p:cNvPr>
          <p:cNvSpPr/>
          <p:nvPr/>
        </p:nvSpPr>
        <p:spPr>
          <a:xfrm>
            <a:off x="18767" y="4529593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CCAC580-0F50-22E3-0EB4-8F00B4CE1AAC}"/>
                  </a:ext>
                </a:extLst>
              </p:cNvPr>
              <p:cNvSpPr txBox="1"/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CCAC580-0F50-22E3-0EB4-8F00B4CE1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8892C48-2D97-E60D-9D4B-203002917D92}"/>
              </a:ext>
            </a:extLst>
          </p:cNvPr>
          <p:cNvSpPr/>
          <p:nvPr/>
        </p:nvSpPr>
        <p:spPr>
          <a:xfrm>
            <a:off x="825480" y="4531119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55D6AB2-E75E-A07E-371C-156CA5C06C0A}"/>
                  </a:ext>
                </a:extLst>
              </p:cNvPr>
              <p:cNvSpPr txBox="1"/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55D6AB2-E75E-A07E-371C-156CA5C06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CFF264-9667-7CBD-763E-0CAE1F167CAA}"/>
                  </a:ext>
                </a:extLst>
              </p:cNvPr>
              <p:cNvSpPr txBox="1"/>
              <p:nvPr/>
            </p:nvSpPr>
            <p:spPr>
              <a:xfrm>
                <a:off x="1584593" y="4522101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CFF264-9667-7CBD-763E-0CAE1F167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593" y="4522101"/>
                <a:ext cx="38173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32F7885F-FC8C-A94E-5F3F-2D0A8C1371E2}"/>
              </a:ext>
            </a:extLst>
          </p:cNvPr>
          <p:cNvSpPr/>
          <p:nvPr/>
        </p:nvSpPr>
        <p:spPr>
          <a:xfrm>
            <a:off x="2013690" y="448102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3B7CF3B-2327-3C79-161A-5F956F491C97}"/>
                  </a:ext>
                </a:extLst>
              </p:cNvPr>
              <p:cNvSpPr txBox="1"/>
              <p:nvPr/>
            </p:nvSpPr>
            <p:spPr>
              <a:xfrm>
                <a:off x="1973050" y="448373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3B7CF3B-2327-3C79-161A-5F956F491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50" y="4483734"/>
                <a:ext cx="793026" cy="369332"/>
              </a:xfrm>
              <a:prstGeom prst="rect">
                <a:avLst/>
              </a:prstGeom>
              <a:blipFill>
                <a:blip r:embed="rId18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319C5F9-F8E5-629A-2807-DD32F06975EB}"/>
              </a:ext>
            </a:extLst>
          </p:cNvPr>
          <p:cNvCxnSpPr>
            <a:cxnSpLocks/>
          </p:cNvCxnSpPr>
          <p:nvPr/>
        </p:nvCxnSpPr>
        <p:spPr>
          <a:xfrm>
            <a:off x="18767" y="4284301"/>
            <a:ext cx="1990025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FA2D5DA-56FC-D222-8A1E-142DDB12E423}"/>
                  </a:ext>
                </a:extLst>
              </p:cNvPr>
              <p:cNvSpPr txBox="1"/>
              <p:nvPr/>
            </p:nvSpPr>
            <p:spPr>
              <a:xfrm>
                <a:off x="164650" y="3809105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FA2D5DA-56FC-D222-8A1E-142DDB12E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50" y="3809105"/>
                <a:ext cx="1644086" cy="394019"/>
              </a:xfrm>
              <a:prstGeom prst="rect">
                <a:avLst/>
              </a:prstGeom>
              <a:blipFill>
                <a:blip r:embed="rId1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0C5C59D-B85A-1CFC-94DA-C95ABB07BBC6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(1)</a:t>
            </a:r>
            <a:endParaRPr lang="LID4096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FFB679-5F63-B3C3-7353-A7FDE53D838A}"/>
              </a:ext>
            </a:extLst>
          </p:cNvPr>
          <p:cNvSpPr txBox="1"/>
          <p:nvPr/>
        </p:nvSpPr>
        <p:spPr>
          <a:xfrm>
            <a:off x="11214679" y="12944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(2)</a:t>
            </a:r>
            <a:endParaRPr lang="LID4096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5D4753-2A44-48A8-1F78-44758D6BCF49}"/>
              </a:ext>
            </a:extLst>
          </p:cNvPr>
          <p:cNvSpPr txBox="1"/>
          <p:nvPr/>
        </p:nvSpPr>
        <p:spPr>
          <a:xfrm>
            <a:off x="10085146" y="282897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(3)</a:t>
            </a:r>
            <a:endParaRPr lang="LID4096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FB6B9C4-9794-0E6F-B6E2-2D0C355FD968}"/>
                  </a:ext>
                </a:extLst>
              </p:cNvPr>
              <p:cNvSpPr txBox="1"/>
              <p:nvPr/>
            </p:nvSpPr>
            <p:spPr>
              <a:xfrm>
                <a:off x="3436293" y="5015048"/>
                <a:ext cx="2951516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16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64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FB6B9C4-9794-0E6F-B6E2-2D0C355FD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293" y="5015048"/>
                <a:ext cx="2951516" cy="8117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C9E4AD1-3A52-0EE3-6D72-0A1AA3467FBF}"/>
              </a:ext>
            </a:extLst>
          </p:cNvPr>
          <p:cNvCxnSpPr>
            <a:cxnSpLocks/>
            <a:stCxn id="133" idx="3"/>
            <a:endCxn id="14" idx="1"/>
          </p:cNvCxnSpPr>
          <p:nvPr/>
        </p:nvCxnSpPr>
        <p:spPr>
          <a:xfrm>
            <a:off x="6516693" y="4219041"/>
            <a:ext cx="1036750" cy="807152"/>
          </a:xfrm>
          <a:prstGeom prst="bentConnector3">
            <a:avLst>
              <a:gd name="adj1" fmla="val 72050"/>
            </a:avLst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0ADFD79-7A36-7BBC-38B8-A838411BDCC7}"/>
              </a:ext>
            </a:extLst>
          </p:cNvPr>
          <p:cNvSpPr txBox="1"/>
          <p:nvPr/>
        </p:nvSpPr>
        <p:spPr>
          <a:xfrm>
            <a:off x="6114019" y="406515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(3)</a:t>
            </a:r>
            <a:endParaRPr lang="LID4096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9041540-8C80-A60A-925F-7CBEDAFFFC0D}"/>
                  </a:ext>
                </a:extLst>
              </p:cNvPr>
              <p:cNvSpPr txBox="1"/>
              <p:nvPr/>
            </p:nvSpPr>
            <p:spPr>
              <a:xfrm>
                <a:off x="4018361" y="6002608"/>
                <a:ext cx="1064587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9041540-8C80-A60A-925F-7CBEDAFFF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61" y="6002608"/>
                <a:ext cx="1064587" cy="279885"/>
              </a:xfrm>
              <a:prstGeom prst="rect">
                <a:avLst/>
              </a:prstGeom>
              <a:blipFill>
                <a:blip r:embed="rId21"/>
                <a:stretch>
                  <a:fillRect l="-6857" t="-4348" r="-4571" b="-369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D5769CB-75BA-AE2E-7690-7380DA7670F7}"/>
                  </a:ext>
                </a:extLst>
              </p:cNvPr>
              <p:cNvSpPr txBox="1"/>
              <p:nvPr/>
            </p:nvSpPr>
            <p:spPr>
              <a:xfrm>
                <a:off x="4018361" y="6432741"/>
                <a:ext cx="1072217" cy="308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D5769CB-75BA-AE2E-7690-7380DA767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61" y="6432741"/>
                <a:ext cx="1072217" cy="308161"/>
              </a:xfrm>
              <a:prstGeom prst="rect">
                <a:avLst/>
              </a:prstGeom>
              <a:blipFill>
                <a:blip r:embed="rId22"/>
                <a:stretch>
                  <a:fillRect l="-6818" t="-1961" r="-4545" b="-235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4EFC0F6-C0C6-A3CF-129E-3559986B2CE4}"/>
                  </a:ext>
                </a:extLst>
              </p:cNvPr>
              <p:cNvSpPr txBox="1"/>
              <p:nvPr/>
            </p:nvSpPr>
            <p:spPr>
              <a:xfrm>
                <a:off x="3511829" y="3890174"/>
                <a:ext cx="2816125" cy="768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dirty="0" smtClean="0">
                          <a:latin typeface="Cambria Math" panose="02040503050406030204" pitchFamily="18" charset="0"/>
                        </a:rPr>
                        <m:t>Relative</m:t>
                      </m:r>
                      <m:r>
                        <a:rPr lang="en-US" sz="1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dirty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de-DE" sz="18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de-DE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de-DE" sz="1800" b="0" i="0" dirty="0" smtClean="0">
                                  <a:latin typeface="Cambria Math" panose="02040503050406030204" pitchFamily="18" charset="0"/>
                                </a:rPr>
                                <m:t>MSE</m:t>
                              </m:r>
                            </m:e>
                          </m:ra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DE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80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4EFC0F6-C0C6-A3CF-129E-3559986B2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829" y="3890174"/>
                <a:ext cx="2816125" cy="76860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00F007FF-8B37-2D62-0587-E4E5F379DEBB}"/>
              </a:ext>
            </a:extLst>
          </p:cNvPr>
          <p:cNvSpPr txBox="1"/>
          <p:nvPr/>
        </p:nvSpPr>
        <p:spPr>
          <a:xfrm>
            <a:off x="6387809" y="522857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(4)</a:t>
            </a:r>
            <a:endParaRPr lang="LID4096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07C5B45-AC60-F006-3B1E-E1DC33649DB1}"/>
                  </a:ext>
                </a:extLst>
              </p:cNvPr>
              <p:cNvSpPr txBox="1"/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07C5B45-AC60-F006-3B1E-E1DC33649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blipFill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0EA0A316-8B05-0E0B-0F4E-BCB8793B45A3}"/>
              </a:ext>
            </a:extLst>
          </p:cNvPr>
          <p:cNvSpPr txBox="1"/>
          <p:nvPr/>
        </p:nvSpPr>
        <p:spPr>
          <a:xfrm>
            <a:off x="881673" y="1029260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D732CCA8-8F56-8608-F5FB-5542C5200DE5}"/>
              </a:ext>
            </a:extLst>
          </p:cNvPr>
          <p:cNvCxnSpPr>
            <a:cxnSpLocks/>
          </p:cNvCxnSpPr>
          <p:nvPr/>
        </p:nvCxnSpPr>
        <p:spPr>
          <a:xfrm>
            <a:off x="1832451" y="1586562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2BEA9293-00FA-15EF-8206-8E0DDF5E04F0}"/>
              </a:ext>
            </a:extLst>
          </p:cNvPr>
          <p:cNvCxnSpPr>
            <a:cxnSpLocks/>
            <a:stCxn id="144" idx="2"/>
            <a:endCxn id="45" idx="0"/>
          </p:cNvCxnSpPr>
          <p:nvPr/>
        </p:nvCxnSpPr>
        <p:spPr>
          <a:xfrm flipH="1">
            <a:off x="4912051" y="4658782"/>
            <a:ext cx="7841" cy="35626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1F98E05A-319D-701D-FD4D-478A838557BC}"/>
              </a:ext>
            </a:extLst>
          </p:cNvPr>
          <p:cNvSpPr txBox="1"/>
          <p:nvPr/>
        </p:nvSpPr>
        <p:spPr>
          <a:xfrm>
            <a:off x="5279600" y="616071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(5)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370715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33" grpId="0"/>
      <p:bldP spid="140" grpId="0"/>
      <p:bldP spid="141" grpId="0"/>
      <p:bldP spid="144" grpId="0"/>
      <p:bldP spid="149" grpId="0"/>
      <p:bldP spid="2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79E84-4A27-19FF-D20B-11606B23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6B67204-D889-9C8B-97C5-9448982FB960}"/>
              </a:ext>
            </a:extLst>
          </p:cNvPr>
          <p:cNvGrpSpPr/>
          <p:nvPr/>
        </p:nvGrpSpPr>
        <p:grpSpPr>
          <a:xfrm>
            <a:off x="178704" y="1728724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C4B7A40-ABA4-8FD1-D822-4B8A356A8F22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2025E4E-AC73-DBA9-04CD-D951691683C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61187A51-338B-F7F5-E577-B5A21315D74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74EC70-EC64-9050-87E0-EABB9D52193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16FC557-C8E2-5980-ED40-30D973F5E7F2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2F11ABF-4DD7-0656-1D21-C3C507F9CED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514ADA8-2D19-44E4-95C6-549D71BE99D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9992AC39-0D57-AA11-3D07-41B2792860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526DFB2-109B-505E-43BF-A910745AF688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3C1E8839-FC09-A4AD-775D-4BA36298BFA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F9DFC7ED-A24C-0D0C-02CE-CC77D5B747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2BE2876-4A8E-885F-76CF-5745A01CFBC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FD77FD7-C497-B5B6-F144-8C534D06428C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0C317977-F8B1-7117-A6DD-C6A67B261DF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3DF0F97-5CBF-5EE5-0FBB-72B2203FFE2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7A509FD1-243F-0DD6-BE61-8D4E646F81D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59DA876-E664-300B-682A-6B68C7E2D7D4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227D065-4F4C-6DDE-21E3-863F60D6BB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31005EA-33A4-C541-2421-9D884CC0F99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D1F87F48-C7F0-A251-C564-EA189DFC11F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197828C-DEA3-A4C7-4F3A-335F83CA0BC9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16E7026-DBBF-5C3D-2F63-227AFF4D5C7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297A1D6B-3FC8-09F1-F7EB-3FBC37816F5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8E32A3F-FE03-934A-49D3-997AC8450E3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0A4784-8475-2477-F734-044BEDA71844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9046AF-9267-EE60-376C-D31FD4A6F67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38D4756-121F-66C7-E4F6-4DC471BD80E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65BD6E8-3902-EAA0-F355-C13F891F3BD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D062929-A4A7-2C97-834E-B305AD8B1E78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B10324D-920B-0CAE-AB83-6BF41C310A4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40CCAC5-95A3-4DEB-1B0D-99ADAE652A1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E367CB1B-B11B-5BCD-D8C1-8EBBB59992C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C2E165D-08E1-A30B-BB2F-7D788DBBD764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B9D37AB-8F80-D9A1-5EAB-6073BBE0D6D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ACA4E4E-12AB-5CC4-2E0C-9BFE866740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73E71D0F-5F91-89B3-45FA-EEF6F9EB1FC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5644FFDF-9F22-513C-9C92-77AB2709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20" y="1624182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0FD2AEDD-E5DF-2D36-84C4-91642254BF00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620500" y="6379568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DE" sz="20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US" sz="2000" b="0" strike="noStrike" spc="-1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CFCC1F-8B7C-6B87-2804-66D96C0645FF}"/>
              </a:ext>
            </a:extLst>
          </p:cNvPr>
          <p:cNvSpPr/>
          <p:nvPr/>
        </p:nvSpPr>
        <p:spPr>
          <a:xfrm>
            <a:off x="686673" y="5934345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21489625-BCBF-4D97-7F4B-5294EE1585EF}"/>
              </a:ext>
            </a:extLst>
          </p:cNvPr>
          <p:cNvSpPr/>
          <p:nvPr/>
        </p:nvSpPr>
        <p:spPr>
          <a:xfrm>
            <a:off x="359495" y="5314059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C7102BBC-105E-C9F2-DA00-3C9AC4FC5CC9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421606" y="5656165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93DD02A6-FA26-9263-021F-9AA375DB7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698" y="5601255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F3AD8A-D2F6-B21C-623C-5AE0A5D1E2A9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Relative error for localization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5571DC-3AD9-5E7B-776E-7CBE3F31CAEA}"/>
              </a:ext>
            </a:extLst>
          </p:cNvPr>
          <p:cNvGrpSpPr>
            <a:grpSpLocks noChangeAspect="1"/>
          </p:cNvGrpSpPr>
          <p:nvPr/>
        </p:nvGrpSpPr>
        <p:grpSpPr>
          <a:xfrm>
            <a:off x="5413809" y="1249136"/>
            <a:ext cx="6126323" cy="1978481"/>
            <a:chOff x="4947080" y="1045847"/>
            <a:chExt cx="7041750" cy="2274116"/>
          </a:xfrm>
        </p:grpSpPr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0D9E17EC-F13A-2249-2C3A-D057D49E81A6}"/>
                </a:ext>
              </a:extLst>
            </p:cNvPr>
            <p:cNvSpPr/>
            <p:nvPr/>
          </p:nvSpPr>
          <p:spPr>
            <a:xfrm flipH="1" flipV="1">
              <a:off x="6408319" y="2127071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AD6977ED-1DBD-502E-2C52-1B9FA559D0B8}"/>
                </a:ext>
              </a:extLst>
            </p:cNvPr>
            <p:cNvSpPr/>
            <p:nvPr/>
          </p:nvSpPr>
          <p:spPr>
            <a:xfrm>
              <a:off x="6468573" y="1687594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94DC346-53BF-F1ED-B8BF-28A5918A9F86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94DC346-53BF-F1ED-B8BF-28A5918A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6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11153-52EE-54AD-9BCF-59887D19E569}"/>
                    </a:ext>
                  </a:extLst>
                </p:cNvPr>
                <p:cNvSpPr txBox="1"/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11153-52EE-54AD-9BCF-59887D19E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blipFill>
                  <a:blip r:embed="rId7"/>
                  <a:stretch>
                    <a:fillRect l="-938" b="-2241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DDBAA2-7D53-4BC4-6065-1E53E172CD19}"/>
                </a:ext>
              </a:extLst>
            </p:cNvPr>
            <p:cNvSpPr txBox="1"/>
            <p:nvPr/>
          </p:nvSpPr>
          <p:spPr>
            <a:xfrm>
              <a:off x="6164025" y="2736226"/>
              <a:ext cx="671051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1-bit</a:t>
              </a:r>
              <a:endParaRPr lang="en-DE" sz="16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5A23FC-438A-2ECB-A219-4649730440FF}"/>
                </a:ext>
              </a:extLst>
            </p:cNvPr>
            <p:cNvCxnSpPr>
              <a:cxnSpLocks/>
            </p:cNvCxnSpPr>
            <p:nvPr/>
          </p:nvCxnSpPr>
          <p:spPr>
            <a:xfrm>
              <a:off x="9460242" y="1444028"/>
              <a:ext cx="0" cy="1355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4A5D67-47FB-7AFC-BE1D-205B029CDB1B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6470975" y="1446468"/>
              <a:ext cx="28575" cy="12897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5408F6-1894-8BF3-F732-BEA81948B89B}"/>
                    </a:ext>
                  </a:extLst>
                </p:cNvPr>
                <p:cNvSpPr txBox="1"/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r>
                    <a:rPr lang="en-US" sz="1600" dirty="0"/>
                    <a:t>-bits</a:t>
                  </a:r>
                  <a:endParaRPr lang="en-DE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5408F6-1894-8BF3-F732-BEA81948B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blipFill>
                  <a:blip r:embed="rId8"/>
                  <a:stretch>
                    <a:fillRect r="-1648" b="-540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42D019-7106-A182-266E-283F7F54BEFC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80" y="2086568"/>
              <a:ext cx="704175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09774E-327D-D280-E3A9-DBE0485FB2E6}"/>
                </a:ext>
              </a:extLst>
            </p:cNvPr>
            <p:cNvSpPr txBox="1"/>
            <p:nvPr/>
          </p:nvSpPr>
          <p:spPr>
            <a:xfrm>
              <a:off x="5127472" y="1622700"/>
              <a:ext cx="1312252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Magnitude</a:t>
              </a:r>
              <a:endParaRPr lang="en-DE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7E8D6-11CA-E97A-6241-74F0E77734F6}"/>
                </a:ext>
              </a:extLst>
            </p:cNvPr>
            <p:cNvSpPr txBox="1"/>
            <p:nvPr/>
          </p:nvSpPr>
          <p:spPr>
            <a:xfrm>
              <a:off x="5381671" y="2271212"/>
              <a:ext cx="604719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Bits</a:t>
              </a:r>
              <a:endParaRPr lang="en-DE" sz="1600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307331-D2D4-B19F-15B2-2B26B1B8DC9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51166" y="561612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0BFB71-C32C-BD42-DE6C-0DAE26D390A9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0BFB71-C32C-BD42-DE6C-0DAE26D3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B72195-040A-6CA6-5A00-5442AAF83DF0}"/>
                  </a:ext>
                </a:extLst>
              </p:cNvPr>
              <p:cNvSpPr txBox="1"/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B72195-040A-6CA6-5A00-5442AAF8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F2FB86-150F-33AD-C6D9-62F859D2E318}"/>
                  </a:ext>
                </a:extLst>
              </p:cNvPr>
              <p:cNvSpPr txBox="1"/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F2FB86-150F-33AD-C6D9-62F859D2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D39F0C-D571-E109-F2BB-9E39A485E5DC}"/>
                  </a:ext>
                </a:extLst>
              </p:cNvPr>
              <p:cNvSpPr txBox="1"/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D39F0C-D571-E109-F2BB-9E39A485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1E9097A7-2CDF-44B5-54ED-694FEA5E40D6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US" sz="2800" b="0" strike="noStrike" spc="-1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C8324A2-89E0-BBCD-E001-EF46456ADD84}"/>
              </a:ext>
            </a:extLst>
          </p:cNvPr>
          <p:cNvCxnSpPr>
            <a:cxnSpLocks/>
          </p:cNvCxnSpPr>
          <p:nvPr/>
        </p:nvCxnSpPr>
        <p:spPr>
          <a:xfrm>
            <a:off x="424831" y="4997648"/>
            <a:ext cx="295121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776C2A-389C-98BF-2133-0F8679CA7B3B}"/>
                  </a:ext>
                </a:extLst>
              </p:cNvPr>
              <p:cNvSpPr txBox="1"/>
              <p:nvPr/>
            </p:nvSpPr>
            <p:spPr>
              <a:xfrm>
                <a:off x="3163873" y="509677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776C2A-389C-98BF-2133-0F8679CA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73" y="5096779"/>
                <a:ext cx="161133" cy="276999"/>
              </a:xfrm>
              <a:prstGeom prst="rect">
                <a:avLst/>
              </a:prstGeom>
              <a:blipFill>
                <a:blip r:embed="rId13"/>
                <a:stretch>
                  <a:fillRect l="-26923" r="-26923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BF0DDBE-3508-D7F3-664A-FF099BEEE875}"/>
              </a:ext>
            </a:extLst>
          </p:cNvPr>
          <p:cNvSpPr/>
          <p:nvPr/>
        </p:nvSpPr>
        <p:spPr>
          <a:xfrm>
            <a:off x="443598" y="453667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CD20B00-897F-72CF-0AE9-11B702A2A2F7}"/>
                  </a:ext>
                </a:extLst>
              </p:cNvPr>
              <p:cNvSpPr txBox="1"/>
              <p:nvPr/>
            </p:nvSpPr>
            <p:spPr>
              <a:xfrm>
                <a:off x="402958" y="453938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CD20B00-897F-72CF-0AE9-11B702A2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8" y="4539386"/>
                <a:ext cx="793026" cy="369332"/>
              </a:xfrm>
              <a:prstGeom prst="rect">
                <a:avLst/>
              </a:prstGeom>
              <a:blipFill>
                <a:blip r:embed="rId14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52C34DD-4F8D-C6D1-B9C5-7B3A6C8CAB3E}"/>
              </a:ext>
            </a:extLst>
          </p:cNvPr>
          <p:cNvSpPr/>
          <p:nvPr/>
        </p:nvSpPr>
        <p:spPr>
          <a:xfrm>
            <a:off x="1250311" y="453820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AC94EBC-4E68-5996-9994-C3F70AD1F81E}"/>
                  </a:ext>
                </a:extLst>
              </p:cNvPr>
              <p:cNvSpPr txBox="1"/>
              <p:nvPr/>
            </p:nvSpPr>
            <p:spPr>
              <a:xfrm>
                <a:off x="1209671" y="454091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AC94EBC-4E68-5996-9994-C3F70AD1F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1" y="4540912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107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AE70CF-9A5C-5BAA-1008-0DC7D879F940}"/>
                  </a:ext>
                </a:extLst>
              </p:cNvPr>
              <p:cNvSpPr txBox="1"/>
              <p:nvPr/>
            </p:nvSpPr>
            <p:spPr>
              <a:xfrm>
                <a:off x="2009424" y="452918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AE70CF-9A5C-5BAA-1008-0DC7D879F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4" y="4529186"/>
                <a:ext cx="3817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77041E7-BF94-C7F5-6390-90062A3C01D7}"/>
              </a:ext>
            </a:extLst>
          </p:cNvPr>
          <p:cNvSpPr/>
          <p:nvPr/>
        </p:nvSpPr>
        <p:spPr>
          <a:xfrm>
            <a:off x="2438521" y="4488111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297F245-BDEF-FBB4-290E-4ECA0F471D46}"/>
                  </a:ext>
                </a:extLst>
              </p:cNvPr>
              <p:cNvSpPr txBox="1"/>
              <p:nvPr/>
            </p:nvSpPr>
            <p:spPr>
              <a:xfrm>
                <a:off x="2397881" y="4490819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297F245-BDEF-FBB4-290E-4ECA0F47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881" y="4490819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2EA159D-857A-CED3-43D8-572E850C9901}"/>
              </a:ext>
            </a:extLst>
          </p:cNvPr>
          <p:cNvCxnSpPr>
            <a:cxnSpLocks/>
          </p:cNvCxnSpPr>
          <p:nvPr/>
        </p:nvCxnSpPr>
        <p:spPr>
          <a:xfrm>
            <a:off x="443598" y="4291386"/>
            <a:ext cx="1990025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34E077-82F2-285C-3F66-C6487EAD5311}"/>
                  </a:ext>
                </a:extLst>
              </p:cNvPr>
              <p:cNvSpPr txBox="1"/>
              <p:nvPr/>
            </p:nvSpPr>
            <p:spPr>
              <a:xfrm>
                <a:off x="589481" y="3816190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34E077-82F2-285C-3F66-C6487EAD5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" y="3816190"/>
                <a:ext cx="1644086" cy="394019"/>
              </a:xfrm>
              <a:prstGeom prst="rect">
                <a:avLst/>
              </a:prstGeom>
              <a:blipFill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D0523C1-D14A-E9CE-D41A-15F3C6B4C054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(1)</a:t>
            </a:r>
            <a:endParaRPr lang="LID4096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DF5EA0-782C-58B1-B7EB-086E0994556E}"/>
              </a:ext>
            </a:extLst>
          </p:cNvPr>
          <p:cNvSpPr txBox="1"/>
          <p:nvPr/>
        </p:nvSpPr>
        <p:spPr>
          <a:xfrm>
            <a:off x="11214679" y="12944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(2)</a:t>
            </a:r>
            <a:endParaRPr lang="LID4096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5F75AF-C4C5-CED6-9B5C-F8727CFD2802}"/>
              </a:ext>
            </a:extLst>
          </p:cNvPr>
          <p:cNvSpPr txBox="1"/>
          <p:nvPr/>
        </p:nvSpPr>
        <p:spPr>
          <a:xfrm>
            <a:off x="10085146" y="282897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(3)</a:t>
            </a:r>
            <a:endParaRPr lang="LID4096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2A2EF0-9718-A100-7648-970CB1F341FA}"/>
                  </a:ext>
                </a:extLst>
              </p:cNvPr>
              <p:cNvSpPr txBox="1"/>
              <p:nvPr/>
            </p:nvSpPr>
            <p:spPr>
              <a:xfrm>
                <a:off x="5626384" y="6273859"/>
                <a:ext cx="4025466" cy="414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Relative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Error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2A2EF0-9718-A100-7648-970CB1F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84" y="6273859"/>
                <a:ext cx="4025466" cy="414281"/>
              </a:xfrm>
              <a:prstGeom prst="rect">
                <a:avLst/>
              </a:prstGeom>
              <a:blipFill>
                <a:blip r:embed="rId19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97CC8EC-25C0-878A-3D1C-0A601B1598D0}"/>
                  </a:ext>
                </a:extLst>
              </p:cNvPr>
              <p:cNvSpPr txBox="1"/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97CC8EC-25C0-878A-3D1C-0A601B15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blipFill>
                <a:blip r:embed="rId2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17184E81-7FAC-8DBE-A234-FE2F7BF6ECEF}"/>
              </a:ext>
            </a:extLst>
          </p:cNvPr>
          <p:cNvSpPr txBox="1"/>
          <p:nvPr/>
        </p:nvSpPr>
        <p:spPr>
          <a:xfrm>
            <a:off x="881673" y="1029260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B552A3E-74B5-E594-751E-5879BC765022}"/>
              </a:ext>
            </a:extLst>
          </p:cNvPr>
          <p:cNvCxnSpPr>
            <a:cxnSpLocks/>
          </p:cNvCxnSpPr>
          <p:nvPr/>
        </p:nvCxnSpPr>
        <p:spPr>
          <a:xfrm>
            <a:off x="1832451" y="1586562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FD5CD2F7-DCF8-2639-ADE9-7956E67E9B18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7639117" y="5610531"/>
            <a:ext cx="20089" cy="66332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4D68E90C-C510-3CCA-B038-01C855128CF0}"/>
              </a:ext>
            </a:extLst>
          </p:cNvPr>
          <p:cNvSpPr txBox="1"/>
          <p:nvPr/>
        </p:nvSpPr>
        <p:spPr>
          <a:xfrm>
            <a:off x="9596374" y="62752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(6)</a:t>
            </a:r>
            <a:endParaRPr lang="LID4096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D323CC-83D4-45F6-FAB8-C199C7C90C4C}"/>
                  </a:ext>
                </a:extLst>
              </p:cNvPr>
              <p:cNvSpPr txBox="1"/>
              <p:nvPr/>
            </p:nvSpPr>
            <p:spPr>
              <a:xfrm>
                <a:off x="5319363" y="3468573"/>
                <a:ext cx="4679685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dirty="0">
                              <a:latin typeface="Cambria Math" panose="02040503050406030204" pitchFamily="18" charset="0"/>
                            </a:rPr>
                            <m:t>MSE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de-DE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1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D323CC-83D4-45F6-FAB8-C199C7C9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363" y="3468573"/>
                <a:ext cx="4679685" cy="871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C17E55-09C3-ECD5-0FFA-0A062020A355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>
          <a:xfrm>
            <a:off x="7659206" y="4339774"/>
            <a:ext cx="0" cy="39955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28C058-6027-32B0-D6E1-A8643BB7297A}"/>
              </a:ext>
            </a:extLst>
          </p:cNvPr>
          <p:cNvSpPr txBox="1"/>
          <p:nvPr/>
        </p:nvSpPr>
        <p:spPr>
          <a:xfrm>
            <a:off x="9999048" y="370542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(4)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32E8CC-A6F5-6C9B-ACDE-BBA3EF9AF462}"/>
              </a:ext>
            </a:extLst>
          </p:cNvPr>
          <p:cNvSpPr txBox="1"/>
          <p:nvPr/>
        </p:nvSpPr>
        <p:spPr>
          <a:xfrm>
            <a:off x="10763010" y="49666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(5)</a:t>
            </a:r>
            <a:endParaRPr lang="LID4096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43212-E174-033D-C054-EA8310FDA08C}"/>
                  </a:ext>
                </a:extLst>
              </p:cNvPr>
              <p:cNvSpPr txBox="1"/>
              <p:nvPr/>
            </p:nvSpPr>
            <p:spPr>
              <a:xfrm>
                <a:off x="4494425" y="4739330"/>
                <a:ext cx="6329562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Relative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de-DE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GB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43212-E174-033D-C054-EA8310FDA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425" y="4739330"/>
                <a:ext cx="6329562" cy="8712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40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41" grpId="0"/>
      <p:bldP spid="34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8612-B307-01DB-AC98-E0C14C1C2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Table 237">
            <a:extLst>
              <a:ext uri="{FF2B5EF4-FFF2-40B4-BE49-F238E27FC236}">
                <a16:creationId xmlns:a16="http://schemas.microsoft.com/office/drawing/2014/main" id="{E242BFCA-D7DE-85A5-29FA-34C86AFFA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68093"/>
              </p:ext>
            </p:extLst>
          </p:nvPr>
        </p:nvGraphicFramePr>
        <p:xfrm>
          <a:off x="7719583" y="40858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39" name="Table 238">
            <a:extLst>
              <a:ext uri="{FF2B5EF4-FFF2-40B4-BE49-F238E27FC236}">
                <a16:creationId xmlns:a16="http://schemas.microsoft.com/office/drawing/2014/main" id="{91F15811-23EF-AFFE-C282-136F8045D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32970"/>
              </p:ext>
            </p:extLst>
          </p:nvPr>
        </p:nvGraphicFramePr>
        <p:xfrm>
          <a:off x="7986283" y="69814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40" name="Table 239">
            <a:extLst>
              <a:ext uri="{FF2B5EF4-FFF2-40B4-BE49-F238E27FC236}">
                <a16:creationId xmlns:a16="http://schemas.microsoft.com/office/drawing/2014/main" id="{8182D14A-D578-3EE0-3296-8D69BA5AD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31545"/>
              </p:ext>
            </p:extLst>
          </p:nvPr>
        </p:nvGraphicFramePr>
        <p:xfrm>
          <a:off x="8580164" y="1294361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847C0A-37BE-8697-4E29-81E34EF14E63}"/>
              </a:ext>
            </a:extLst>
          </p:cNvPr>
          <p:cNvGrpSpPr/>
          <p:nvPr/>
        </p:nvGrpSpPr>
        <p:grpSpPr>
          <a:xfrm>
            <a:off x="6096000" y="407466"/>
            <a:ext cx="1378238" cy="1430728"/>
            <a:chOff x="1851871" y="1287138"/>
            <a:chExt cx="1378238" cy="143072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F841D94-A53A-673F-02FA-D77EB85BFCF7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9CEF6C-AA04-D4A1-F54D-8975F886582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AF2FB05-F80F-E87A-86E7-E2EABE5CD61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0B0E49A-7F21-E40D-8B28-E0701127EEC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5C8A098-46C4-9582-AB60-3410DAC3DB9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5DD7E1-942A-4625-3D4C-071E1BA0EE2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F2B6599-A03C-639F-021F-F8F4239D941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51E2ABF-AFDC-9F1B-E7C1-109061AD13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DDC9708-9530-4F6D-BB0C-0B766DD3790D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B9B5372-9606-A56E-F910-2E1701921C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F45B74C-E777-4B64-10AA-61F3788823D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68E6397-AD31-F3E9-4D83-FCC4E039E52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C3144C-E03C-2AE9-8C38-6CB0C65CA515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2369A7C-F27A-79DD-4EA9-5C6D669360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A5362CD-A269-8C54-E888-317309A657D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0AF4E0A-D965-922E-5835-2AA95078A7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2626B69-9C48-686B-2453-F5A080778693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879D3CD-0A3F-84AF-40FA-2E5E6CAAA9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85AA62F-8102-70DB-A1CC-DA6B68418E3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AB093EF-CFC5-B3D5-774D-188E7904EA2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51C7A1D-CC56-45EA-9AC7-C9A754435318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55985B7-F5F7-3487-58DB-92D0A4A813F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01A20D9-B5B9-0081-7B8D-10D62C53F4D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CF0A4EE-E80E-302A-CF43-27DDBCAEF99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D694E6E-1140-D712-CB5E-93B789231593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23C826F-C040-A344-9C76-C04A46FC51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A73F443-FD3F-D9F7-01D4-330AC267F44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2402D03-B6AF-9B67-4874-EA288FDDEE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182F908-2B17-F3DD-6D4B-D94ACFCE939E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ADB51E0-C60C-9ACC-4DBA-0E0FEBEC43B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EBF679D-BAE2-886F-3661-65BA6118F65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59CE11D-0301-E14A-D64A-092901F5B4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BFE6CB5-36AF-EDA5-6F05-E84AAF53AE70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3E8798F-4FB9-7C2D-AED2-B179A13EF85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2845B3F-77FA-6399-EB74-3166D88192B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61A9DA5-E296-85D6-9B87-DB3D47245E3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763BF60-DBD5-670E-B630-43CEAC9692B1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028C93F-F6AB-23B8-5DB6-22FC0189BD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3C74F32-1110-91BE-9366-E83388A20D4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6FF02E4-F4E2-96C6-8A24-48159FACE75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333D754-D23B-BD12-6259-50E0A43B0BFF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B02664B-103E-36C6-C970-631A8E62387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5E3591E-0ECB-C1A4-1D09-87819F8840A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D1C2C76-2F47-349E-7376-BF1A6BA4D0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66931FE-426E-7090-6CAD-4B0DF675AEC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E39463B-F4A1-53C9-3014-F2E0FA0A6C7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85EA3B2-EB6A-F5FB-9B94-4ED3E84A53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7A3572B-8401-2B80-BEAF-D0C0981283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143E46D-5F5F-4F18-C352-B91AA6288BD8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5F525CA-4F72-423B-3D4B-B50B5C4192F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3E2C434-D817-9E5A-18A9-0E25E332352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801A2C5-D69D-8BE4-1939-4288C25E3D0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94731D9-3970-57C7-E6D2-0C5766A0CE58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E6B8065-D1CC-6D7B-F333-0DBC90C6B0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C9F6E6-C08C-B1C4-6F49-239A766F231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B91F46-D26D-AF2A-DA97-74DA03DA8F0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9882B5-CF9A-EAD4-357E-D7EE85FAB893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6D0343C-AA64-8666-FFBB-F2EE03E7B10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253F92F-AA05-2498-3749-6389C85D1F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11C8DAC-92D6-419E-BECA-A84E87925DD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1A00555-BD30-9C6A-BCB1-664C66C7B13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F3F595F-756A-A511-F52E-ADDE7618A04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FD3315-F146-5102-B3C4-1E0B9E359F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D6EA958-DEF0-F94D-E56C-784C009AA16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96C632A-5AC2-E2FB-20DD-FA79DB76AEFB}"/>
              </a:ext>
            </a:extLst>
          </p:cNvPr>
          <p:cNvSpPr/>
          <p:nvPr/>
        </p:nvSpPr>
        <p:spPr>
          <a:xfrm>
            <a:off x="9952542" y="2591759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5977C03F-55B3-02AB-0118-02062BC45453}"/>
              </a:ext>
            </a:extLst>
          </p:cNvPr>
          <p:cNvSpPr/>
          <p:nvPr/>
        </p:nvSpPr>
        <p:spPr>
          <a:xfrm>
            <a:off x="11050401" y="209132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E8FA5737-C7C2-05F0-8625-75C23AEB5D5F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BEB60FA0-C6E5-0989-F544-C74CEFAF1D15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10555467" y="2316315"/>
            <a:ext cx="346456" cy="278418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0D9A59-FC72-020D-A4CF-FB66E0E0FF5F}"/>
              </a:ext>
            </a:extLst>
          </p:cNvPr>
          <p:cNvSpPr txBox="1"/>
          <p:nvPr/>
        </p:nvSpPr>
        <p:spPr>
          <a:xfrm>
            <a:off x="7342664" y="354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169B7E4F-F34A-23D1-A2FD-26C8E0F1A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4153" y="2315976"/>
            <a:ext cx="454605" cy="45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70E5E-099E-6298-8431-CF42363039FE}"/>
                  </a:ext>
                </a:extLst>
              </p:cNvPr>
              <p:cNvSpPr txBox="1"/>
              <p:nvPr/>
            </p:nvSpPr>
            <p:spPr>
              <a:xfrm>
                <a:off x="4850861" y="2271160"/>
                <a:ext cx="2591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dirty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e-DE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Fourier</m:t>
                      </m:r>
                      <m:r>
                        <a:rPr lang="de-DE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Kernel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70E5E-099E-6298-8431-CF4236303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861" y="2271160"/>
                <a:ext cx="2591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94404A-B035-14D4-E71F-66AEE5A9100B}"/>
              </a:ext>
            </a:extLst>
          </p:cNvPr>
          <p:cNvCxnSpPr>
            <a:cxnSpLocks/>
          </p:cNvCxnSpPr>
          <p:nvPr/>
        </p:nvCxnSpPr>
        <p:spPr>
          <a:xfrm>
            <a:off x="7621214" y="1987793"/>
            <a:ext cx="294323" cy="242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7FAB57E-E592-BB40-08A2-011DB673A153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J. An et al., "</a:t>
            </a:r>
            <a:r>
              <a:rPr lang="en-GB" sz="1100" b="1" dirty="0"/>
              <a:t>Two-Dimensional Direction-of-Arrival Estimation Using Stacked Intelligent </a:t>
            </a:r>
            <a:r>
              <a:rPr lang="en-GB" sz="1100" b="1" dirty="0" err="1"/>
              <a:t>Metasurfaces</a:t>
            </a:r>
            <a:r>
              <a:rPr lang="en-GB" sz="1100" dirty="0"/>
              <a:t>," in IEEE Journal on Selected Areas in Communications, vol. 42, no. 10, pp. 2786-2802, Oct. 2024.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5EF7D3-DE41-1323-4CE4-6A9EC7CA2A69}"/>
                  </a:ext>
                </a:extLst>
              </p:cNvPr>
              <p:cNvSpPr txBox="1"/>
              <p:nvPr/>
            </p:nvSpPr>
            <p:spPr>
              <a:xfrm>
                <a:off x="-32953" y="4721012"/>
                <a:ext cx="1393446" cy="708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5EF7D3-DE41-1323-4CE4-6A9EC7CA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53" y="4721012"/>
                <a:ext cx="1393446" cy="7085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899CAC5-F3D5-2DF9-25A9-8BA24943F850}"/>
                  </a:ext>
                </a:extLst>
              </p:cNvPr>
              <p:cNvSpPr txBox="1"/>
              <p:nvPr/>
            </p:nvSpPr>
            <p:spPr>
              <a:xfrm>
                <a:off x="-32953" y="5381337"/>
                <a:ext cx="239385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899CAC5-F3D5-2DF9-25A9-8BA24943F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53" y="5381337"/>
                <a:ext cx="2393857" cy="391261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8577E8A-B715-3D82-DCBE-D5C84F2B779C}"/>
                  </a:ext>
                </a:extLst>
              </p:cNvPr>
              <p:cNvSpPr txBox="1"/>
              <p:nvPr/>
            </p:nvSpPr>
            <p:spPr>
              <a:xfrm>
                <a:off x="-10985" y="3645488"/>
                <a:ext cx="2448800" cy="1235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: </a:t>
                </a:r>
                <a:r>
                  <a:rPr lang="de-DE" sz="1600" dirty="0" err="1">
                    <a:ea typeface="Cambria Math" panose="02040503050406030204" pitchFamily="18" charset="0"/>
                  </a:rPr>
                  <a:t>spatial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ea typeface="Cambria Math" panose="02040503050406030204" pitchFamily="18" charset="0"/>
                  </a:rPr>
                  <a:t>dimension</a:t>
                </a:r>
                <a:endParaRPr lang="de-DE" sz="16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600" b="0" dirty="0">
                    <a:ea typeface="Cambria Math" panose="02040503050406030204" pitchFamily="18" charset="0"/>
                  </a:rPr>
                  <a:t>: angular </a:t>
                </a:r>
                <a:r>
                  <a:rPr lang="de-DE" sz="1600" b="0" dirty="0" err="1">
                    <a:ea typeface="Cambria Math" panose="02040503050406030204" pitchFamily="18" charset="0"/>
                  </a:rPr>
                  <a:t>dimension</a:t>
                </a:r>
                <a:endParaRPr lang="de-DE" sz="16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̆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8577E8A-B715-3D82-DCBE-D5C84F2B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85" y="3645488"/>
                <a:ext cx="2448800" cy="1235018"/>
              </a:xfrm>
              <a:prstGeom prst="rect">
                <a:avLst/>
              </a:prstGeom>
              <a:blipFill>
                <a:blip r:embed="rId8"/>
                <a:stretch>
                  <a:fillRect t="-2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ectangle 201">
            <a:extLst>
              <a:ext uri="{FF2B5EF4-FFF2-40B4-BE49-F238E27FC236}">
                <a16:creationId xmlns:a16="http://schemas.microsoft.com/office/drawing/2014/main" id="{2D45DC66-DD77-881F-6C1F-CC83200F215A}"/>
              </a:ext>
            </a:extLst>
          </p:cNvPr>
          <p:cNvSpPr/>
          <p:nvPr/>
        </p:nvSpPr>
        <p:spPr>
          <a:xfrm>
            <a:off x="0" y="2873673"/>
            <a:ext cx="4276494" cy="292250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6698D677-0B23-A6A8-4A56-3F4CD327A7BA}"/>
              </a:ext>
            </a:extLst>
          </p:cNvPr>
          <p:cNvCxnSpPr>
            <a:cxnSpLocks/>
            <a:stCxn id="35" idx="2"/>
            <a:endCxn id="202" idx="3"/>
          </p:cNvCxnSpPr>
          <p:nvPr/>
        </p:nvCxnSpPr>
        <p:spPr>
          <a:xfrm rot="5400000">
            <a:off x="4364235" y="2552751"/>
            <a:ext cx="1694433" cy="1869914"/>
          </a:xfrm>
          <a:prstGeom prst="bentConnector2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B5805CB7-60D6-360E-86DA-D3A3EADC90B7}"/>
              </a:ext>
            </a:extLst>
          </p:cNvPr>
          <p:cNvSpPr/>
          <p:nvPr/>
        </p:nvSpPr>
        <p:spPr>
          <a:xfrm>
            <a:off x="4379156" y="3539164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  <a:endParaRPr lang="LID4096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10D8BF9-C216-66CD-D30B-C878EA3B5EC9}"/>
                  </a:ext>
                </a:extLst>
              </p:cNvPr>
              <p:cNvSpPr txBox="1"/>
              <p:nvPr/>
            </p:nvSpPr>
            <p:spPr>
              <a:xfrm>
                <a:off x="4481565" y="4894703"/>
                <a:ext cx="3776740" cy="33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𝑮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LID4096" b="1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10D8BF9-C216-66CD-D30B-C878EA3B5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65" y="4894703"/>
                <a:ext cx="3776740" cy="337913"/>
              </a:xfrm>
              <a:prstGeom prst="rect">
                <a:avLst/>
              </a:prstGeom>
              <a:blipFill>
                <a:blip r:embed="rId9"/>
                <a:stretch>
                  <a:fillRect l="-323" r="-323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9CAF5EC-7D77-D78F-1713-3E694DEE00C3}"/>
                  </a:ext>
                </a:extLst>
              </p:cNvPr>
              <p:cNvSpPr txBox="1"/>
              <p:nvPr/>
            </p:nvSpPr>
            <p:spPr>
              <a:xfrm>
                <a:off x="8818449" y="1576385"/>
                <a:ext cx="656869" cy="369332"/>
              </a:xfrm>
              <a:prstGeom prst="rect">
                <a:avLst/>
              </a:prstGeom>
              <a:solidFill>
                <a:srgbClr val="FFFFFF">
                  <a:alpha val="53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9CAF5EC-7D77-D78F-1713-3E694DEE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449" y="1576385"/>
                <a:ext cx="656869" cy="369332"/>
              </a:xfrm>
              <a:prstGeom prst="rect">
                <a:avLst/>
              </a:prstGeom>
              <a:blipFill>
                <a:blip r:embed="rId15"/>
                <a:stretch>
                  <a:fillRect r="-1495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A66E3FF-DFC6-3F8E-0C9F-1FD474902EDB}"/>
              </a:ext>
            </a:extLst>
          </p:cNvPr>
          <p:cNvCxnSpPr>
            <a:cxnSpLocks/>
          </p:cNvCxnSpPr>
          <p:nvPr/>
        </p:nvCxnSpPr>
        <p:spPr>
          <a:xfrm flipH="1" flipV="1">
            <a:off x="9820275" y="1908056"/>
            <a:ext cx="718549" cy="3497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E826D64-DD8E-6D0B-C589-71CD0A4A83FD}"/>
                  </a:ext>
                </a:extLst>
              </p:cNvPr>
              <p:cNvSpPr txBox="1"/>
              <p:nvPr/>
            </p:nvSpPr>
            <p:spPr>
              <a:xfrm>
                <a:off x="9997437" y="164437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E826D64-DD8E-6D0B-C589-71CD0A4A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37" y="1644371"/>
                <a:ext cx="1124357" cy="411010"/>
              </a:xfrm>
              <a:prstGeom prst="rect">
                <a:avLst/>
              </a:prstGeom>
              <a:blipFill>
                <a:blip r:embed="rId1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231CBBCC-B7A3-7BAC-E851-1DB306EDAFC2}"/>
              </a:ext>
            </a:extLst>
          </p:cNvPr>
          <p:cNvCxnSpPr>
            <a:cxnSpLocks/>
            <a:stCxn id="220" idx="0"/>
            <a:endCxn id="240" idx="2"/>
          </p:cNvCxnSpPr>
          <p:nvPr/>
        </p:nvCxnSpPr>
        <p:spPr>
          <a:xfrm rot="5400000" flipH="1" flipV="1">
            <a:off x="6496814" y="2251342"/>
            <a:ext cx="2494230" cy="2713869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A702CF2-638F-B8FC-8669-ADFBF50060B8}"/>
              </a:ext>
            </a:extLst>
          </p:cNvPr>
          <p:cNvSpPr/>
          <p:nvPr/>
        </p:nvSpPr>
        <p:spPr>
          <a:xfrm>
            <a:off x="6964475" y="3796888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ACC0336B-5F7B-F6E0-C05B-EE5E30F61C4A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012296" y="6356520"/>
            <a:ext cx="341024" cy="364680"/>
          </a:xfrm>
        </p:spPr>
        <p:txBody>
          <a:bodyPr/>
          <a:lstStyle/>
          <a:p>
            <a:fld id="{C932A77E-96FA-4D0D-9FF9-7EEFED12E590}" type="slidenum">
              <a:rPr lang="en-DE" sz="1600" smtClean="0"/>
              <a:t>8</a:t>
            </a:fld>
            <a:endParaRPr lang="en-DE" sz="160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B0F6A9B-7914-8138-3787-725DAB676A45}"/>
              </a:ext>
            </a:extLst>
          </p:cNvPr>
          <p:cNvSpPr/>
          <p:nvPr/>
        </p:nvSpPr>
        <p:spPr>
          <a:xfrm>
            <a:off x="4521717" y="4855391"/>
            <a:ext cx="3730555" cy="4321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CC27B4F-A5C6-8039-8519-CAFA8CC90716}"/>
              </a:ext>
            </a:extLst>
          </p:cNvPr>
          <p:cNvSpPr txBox="1"/>
          <p:nvPr/>
        </p:nvSpPr>
        <p:spPr>
          <a:xfrm>
            <a:off x="4700035" y="35116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on-</a:t>
            </a:r>
            <a:r>
              <a:rPr lang="de-DE" dirty="0" err="1"/>
              <a:t>grid</a:t>
            </a:r>
            <a:r>
              <a:rPr lang="de-DE" dirty="0"/>
              <a:t> DOA</a:t>
            </a:r>
            <a:endParaRPr lang="LID4096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EBEF788-6FCC-FDEF-5E5B-82ACDA3CCD44}"/>
              </a:ext>
            </a:extLst>
          </p:cNvPr>
          <p:cNvSpPr txBox="1"/>
          <p:nvPr/>
        </p:nvSpPr>
        <p:spPr>
          <a:xfrm>
            <a:off x="7356111" y="3610411"/>
            <a:ext cx="137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freq</a:t>
            </a:r>
            <a:r>
              <a:rPr lang="de-DE" dirty="0"/>
              <a:t>.</a:t>
            </a:r>
          </a:p>
          <a:p>
            <a:r>
              <a:rPr lang="de-DE" dirty="0" err="1"/>
              <a:t>offset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49BF4FE-5363-6F77-C0BA-46585A50F859}"/>
                  </a:ext>
                </a:extLst>
              </p:cNvPr>
              <p:cNvSpPr txBox="1"/>
              <p:nvPr/>
            </p:nvSpPr>
            <p:spPr>
              <a:xfrm>
                <a:off x="6177176" y="-3724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49BF4FE-5363-6F77-C0BA-46585A50F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176" y="-3724"/>
                <a:ext cx="1304012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B73C522-4B6C-F595-3D49-9B0AE8ACCF8F}"/>
                  </a:ext>
                </a:extLst>
              </p:cNvPr>
              <p:cNvSpPr txBox="1"/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B73C522-4B6C-F595-3D49-9B0AE8AC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blipFill>
                <a:blip r:embed="rId19"/>
                <a:stretch>
                  <a:fillRect t="-14865" b="-67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ectangle 227">
            <a:extLst>
              <a:ext uri="{FF2B5EF4-FFF2-40B4-BE49-F238E27FC236}">
                <a16:creationId xmlns:a16="http://schemas.microsoft.com/office/drawing/2014/main" id="{149F98F2-39F8-51E1-563F-9620E66715FB}"/>
              </a:ext>
            </a:extLst>
          </p:cNvPr>
          <p:cNvSpPr/>
          <p:nvPr/>
        </p:nvSpPr>
        <p:spPr>
          <a:xfrm>
            <a:off x="4709069" y="5632229"/>
            <a:ext cx="2895697" cy="55860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877F447-8B23-6D7B-5175-15465320BC90}"/>
              </a:ext>
            </a:extLst>
          </p:cNvPr>
          <p:cNvCxnSpPr/>
          <p:nvPr/>
        </p:nvCxnSpPr>
        <p:spPr>
          <a:xfrm>
            <a:off x="6146408" y="5302936"/>
            <a:ext cx="0" cy="2859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FDEFFB-4A08-7961-7BDC-C6EF085C4A25}"/>
              </a:ext>
            </a:extLst>
          </p:cNvPr>
          <p:cNvCxnSpPr>
            <a:cxnSpLocks/>
          </p:cNvCxnSpPr>
          <p:nvPr/>
        </p:nvCxnSpPr>
        <p:spPr>
          <a:xfrm>
            <a:off x="8394229" y="5298576"/>
            <a:ext cx="3672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576FD-49A1-161A-AC62-72CE708E86AF}"/>
                  </a:ext>
                </a:extLst>
              </p:cNvPr>
              <p:cNvSpPr txBox="1"/>
              <p:nvPr/>
            </p:nvSpPr>
            <p:spPr>
              <a:xfrm>
                <a:off x="11966584" y="540798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576FD-49A1-161A-AC62-72CE708E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6584" y="5407989"/>
                <a:ext cx="161133" cy="276999"/>
              </a:xfrm>
              <a:prstGeom prst="rect">
                <a:avLst/>
              </a:prstGeom>
              <a:blipFill>
                <a:blip r:embed="rId20"/>
                <a:stretch>
                  <a:fillRect l="-26923" r="-26923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F42B0E-89C8-EAFA-192D-9E089FA9E56F}"/>
              </a:ext>
            </a:extLst>
          </p:cNvPr>
          <p:cNvSpPr/>
          <p:nvPr/>
        </p:nvSpPr>
        <p:spPr>
          <a:xfrm>
            <a:off x="8412996" y="483760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98BBE7-701C-BD3B-8EDF-E4CE9FD07305}"/>
                  </a:ext>
                </a:extLst>
              </p:cNvPr>
              <p:cNvSpPr txBox="1"/>
              <p:nvPr/>
            </p:nvSpPr>
            <p:spPr>
              <a:xfrm>
                <a:off x="8372356" y="484031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98BBE7-701C-BD3B-8EDF-E4CE9FD0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356" y="4840314"/>
                <a:ext cx="793026" cy="369332"/>
              </a:xfrm>
              <a:prstGeom prst="rect">
                <a:avLst/>
              </a:prstGeom>
              <a:blipFill>
                <a:blip r:embed="rId21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84EE63-A4B9-9FD7-A9E7-762BB0222281}"/>
              </a:ext>
            </a:extLst>
          </p:cNvPr>
          <p:cNvSpPr/>
          <p:nvPr/>
        </p:nvSpPr>
        <p:spPr>
          <a:xfrm>
            <a:off x="9219709" y="48391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8D19E-1B5E-4EF1-5B86-ED12805E0E54}"/>
                  </a:ext>
                </a:extLst>
              </p:cNvPr>
              <p:cNvSpPr txBox="1"/>
              <p:nvPr/>
            </p:nvSpPr>
            <p:spPr>
              <a:xfrm>
                <a:off x="9179069" y="48418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8D19E-1B5E-4EF1-5B86-ED12805E0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69" y="4841840"/>
                <a:ext cx="793026" cy="369332"/>
              </a:xfrm>
              <a:prstGeom prst="rect">
                <a:avLst/>
              </a:prstGeom>
              <a:blipFill>
                <a:blip r:embed="rId2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1E4B98-AF3B-53B9-0B66-CA1C84A32F29}"/>
              </a:ext>
            </a:extLst>
          </p:cNvPr>
          <p:cNvSpPr/>
          <p:nvPr/>
        </p:nvSpPr>
        <p:spPr>
          <a:xfrm>
            <a:off x="9985063" y="48391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6A0051-399A-CAA8-17A7-DB17BD502101}"/>
                  </a:ext>
                </a:extLst>
              </p:cNvPr>
              <p:cNvSpPr txBox="1"/>
              <p:nvPr/>
            </p:nvSpPr>
            <p:spPr>
              <a:xfrm>
                <a:off x="9944423" y="48418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6A0051-399A-CAA8-17A7-DB17BD50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423" y="4841840"/>
                <a:ext cx="793026" cy="369332"/>
              </a:xfrm>
              <a:prstGeom prst="rect">
                <a:avLst/>
              </a:prstGeom>
              <a:blipFill>
                <a:blip r:embed="rId23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63889-E980-2F4E-15C8-A526568CFF2C}"/>
                  </a:ext>
                </a:extLst>
              </p:cNvPr>
              <p:cNvSpPr txBox="1"/>
              <p:nvPr/>
            </p:nvSpPr>
            <p:spPr>
              <a:xfrm>
                <a:off x="10788517" y="4840314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63889-E980-2F4E-15C8-A526568C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517" y="4840314"/>
                <a:ext cx="38173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23F87-5AE5-919C-6FF6-BC6D87ABB603}"/>
              </a:ext>
            </a:extLst>
          </p:cNvPr>
          <p:cNvSpPr/>
          <p:nvPr/>
        </p:nvSpPr>
        <p:spPr>
          <a:xfrm>
            <a:off x="11288583" y="481559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2BFE89-DAD3-F018-8845-9C3F6635EAE9}"/>
                  </a:ext>
                </a:extLst>
              </p:cNvPr>
              <p:cNvSpPr txBox="1"/>
              <p:nvPr/>
            </p:nvSpPr>
            <p:spPr>
              <a:xfrm>
                <a:off x="11247943" y="481830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2BFE89-DAD3-F018-8845-9C3F6635E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943" y="4818306"/>
                <a:ext cx="793026" cy="369332"/>
              </a:xfrm>
              <a:prstGeom prst="rect">
                <a:avLst/>
              </a:prstGeom>
              <a:blipFill>
                <a:blip r:embed="rId25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D07669-FC3C-2A69-93D2-DA035F86BFA0}"/>
              </a:ext>
            </a:extLst>
          </p:cNvPr>
          <p:cNvCxnSpPr>
            <a:cxnSpLocks/>
          </p:cNvCxnSpPr>
          <p:nvPr/>
        </p:nvCxnSpPr>
        <p:spPr>
          <a:xfrm>
            <a:off x="8412996" y="4592314"/>
            <a:ext cx="2844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F812D-69C4-34FD-7162-22CB85BB82D6}"/>
                  </a:ext>
                </a:extLst>
              </p:cNvPr>
              <p:cNvSpPr txBox="1"/>
              <p:nvPr/>
            </p:nvSpPr>
            <p:spPr>
              <a:xfrm>
                <a:off x="9487611" y="4088883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F812D-69C4-34FD-7162-22CB85BB8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611" y="4088883"/>
                <a:ext cx="1101348" cy="394019"/>
              </a:xfrm>
              <a:prstGeom prst="rect">
                <a:avLst/>
              </a:prstGeom>
              <a:blipFill>
                <a:blip r:embed="rId2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41E8E9A-6F3B-1558-3CF1-D4F2923CD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637635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7CF35E-C5AF-8C60-A04A-20ECF543999A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7CF35E-C5AF-8C60-A04A-20ECF5439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F1666B-E84B-BF08-2732-115F0C3739FC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962299-19A0-023E-6E94-D8F72FF2D7FA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C7BE6F-8334-F030-C0CF-76ECCC6F2351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C7BE6F-8334-F030-C0CF-76ECCC6F2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2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910E3E-517F-4B4E-796E-CC68FB5A7735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910E3E-517F-4B4E-796E-CC68FB5A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FEA0E5-B2BA-2B29-1173-52401E65E21B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FEA0E5-B2BA-2B29-1173-52401E65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511BBD-94FB-5934-D004-B6A7332C2681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511BBD-94FB-5934-D004-B6A7332C2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4757C-67E1-57E6-12EB-E020280CF38F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4757C-67E1-57E6-12EB-E020280C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484906-1AB7-9749-5721-B14EF1329632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484906-1AB7-9749-5721-B14EF132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3317454-494D-C93D-EC38-8A5393ADA5A2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8C0BC4D-11C7-0216-82F5-C0F5327591A4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82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8C0BC4D-11C7-0216-82F5-C0F53275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8292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8FF5E80-6991-4CE2-E1D5-AC83D6377B3E}"/>
                  </a:ext>
                </a:extLst>
              </p:cNvPr>
              <p:cNvSpPr txBox="1"/>
              <p:nvPr/>
            </p:nvSpPr>
            <p:spPr>
              <a:xfrm>
                <a:off x="-25727" y="2955955"/>
                <a:ext cx="4129913" cy="525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̆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̆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̆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8FF5E80-6991-4CE2-E1D5-AC83D6377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27" y="2955955"/>
                <a:ext cx="4129913" cy="52533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9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99" grpId="0"/>
      <p:bldP spid="200" grpId="0"/>
      <p:bldP spid="201" grpId="0"/>
      <p:bldP spid="202" grpId="0" animBg="1"/>
      <p:bldP spid="208" grpId="0" animBg="1"/>
      <p:bldP spid="209" grpId="0"/>
      <p:bldP spid="218" grpId="0" animBg="1"/>
      <p:bldP spid="220" grpId="0" animBg="1"/>
      <p:bldP spid="222" grpId="0"/>
      <p:bldP spid="223" grpId="0"/>
      <p:bldP spid="227" grpId="0"/>
      <p:bldP spid="228" grpId="0" animBg="1"/>
      <p:bldP spid="4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/>
      <p:bldP spid="21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B763-32C0-C1BA-5F36-4F7DF142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5A4C610-DDA0-9688-D893-0373754C0F90}"/>
              </a:ext>
            </a:extLst>
          </p:cNvPr>
          <p:cNvSpPr/>
          <p:nvPr/>
        </p:nvSpPr>
        <p:spPr>
          <a:xfrm>
            <a:off x="4410840" y="1740189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EDDB2142-2EDB-620F-A559-A1AB5DD7FE32}"/>
              </a:ext>
            </a:extLst>
          </p:cNvPr>
          <p:cNvSpPr/>
          <p:nvPr/>
        </p:nvSpPr>
        <p:spPr>
          <a:xfrm>
            <a:off x="5508699" y="123975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User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29A058B9-1618-AAEF-B6C9-8A51D5F597AE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8680DD42-9802-C6AF-531D-D41F8740D261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5013765" y="1464745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D122A703-0D9F-F5A0-A77B-9932E900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2451" y="1464406"/>
            <a:ext cx="454605" cy="4546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0CB7B31-E276-E084-F39F-8CBCBC5634A2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J. An et al., "</a:t>
            </a:r>
            <a:r>
              <a:rPr lang="en-GB" sz="1100" b="1" dirty="0"/>
              <a:t>Two-Dimensional Direction-of-Arrival Estimation Using Stacked Intelligent </a:t>
            </a:r>
            <a:r>
              <a:rPr lang="en-GB" sz="1100" b="1" dirty="0" err="1"/>
              <a:t>Metasurfaces</a:t>
            </a:r>
            <a:r>
              <a:rPr lang="en-GB" sz="1100" dirty="0"/>
              <a:t>," in IEEE Journal on Selected Areas in Communications, vol. 42, no. 10, pp. 2786-2802, Oct. 2024.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5959093-1437-5593-7034-3FEAE3DBEE63}"/>
              </a:ext>
            </a:extLst>
          </p:cNvPr>
          <p:cNvSpPr/>
          <p:nvPr/>
        </p:nvSpPr>
        <p:spPr>
          <a:xfrm>
            <a:off x="9939666" y="1284828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  <a:endParaRPr lang="LID4096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0251B42-6EBD-9331-7850-08EBC0945420}"/>
                  </a:ext>
                </a:extLst>
              </p:cNvPr>
              <p:cNvSpPr txBox="1"/>
              <p:nvPr/>
            </p:nvSpPr>
            <p:spPr>
              <a:xfrm>
                <a:off x="4144839" y="825142"/>
                <a:ext cx="4162721" cy="44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0251B42-6EBD-9331-7850-08EBC094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39" y="825142"/>
                <a:ext cx="4162721" cy="441083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C7562FBD-263A-66FE-E876-A61E28FAB34D}"/>
              </a:ext>
            </a:extLst>
          </p:cNvPr>
          <p:cNvCxnSpPr>
            <a:cxnSpLocks/>
            <a:stCxn id="16" idx="0"/>
            <a:endCxn id="23" idx="2"/>
          </p:cNvCxnSpPr>
          <p:nvPr/>
        </p:nvCxnSpPr>
        <p:spPr>
          <a:xfrm rot="5400000" flipH="1" flipV="1">
            <a:off x="8709151" y="3056813"/>
            <a:ext cx="762221" cy="3149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B1F9FFE4-2C77-549C-C215-224D5B3478BD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012296" y="6356520"/>
            <a:ext cx="341024" cy="364680"/>
          </a:xfrm>
        </p:spPr>
        <p:txBody>
          <a:bodyPr/>
          <a:lstStyle/>
          <a:p>
            <a:fld id="{C932A77E-96FA-4D0D-9FF9-7EEFED12E590}" type="slidenum">
              <a:rPr lang="en-DE" sz="1600" smtClean="0"/>
              <a:t>9</a:t>
            </a:fld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2B62D73-18FD-3D29-FE04-815675B5EFD4}"/>
                  </a:ext>
                </a:extLst>
              </p:cNvPr>
              <p:cNvSpPr txBox="1"/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2B62D73-18FD-3D29-FE04-815675B5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blipFill>
                <a:blip r:embed="rId6"/>
                <a:stretch>
                  <a:fillRect t="-14865" b="-67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ectangle 227">
            <a:extLst>
              <a:ext uri="{FF2B5EF4-FFF2-40B4-BE49-F238E27FC236}">
                <a16:creationId xmlns:a16="http://schemas.microsoft.com/office/drawing/2014/main" id="{515C61E2-5E51-EF29-C91D-FAE019D9423E}"/>
              </a:ext>
            </a:extLst>
          </p:cNvPr>
          <p:cNvSpPr/>
          <p:nvPr/>
        </p:nvSpPr>
        <p:spPr>
          <a:xfrm>
            <a:off x="4709069" y="5632229"/>
            <a:ext cx="2895697" cy="55860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3F6AD13-B530-2CA6-968F-E6AEC1C56C17}"/>
              </a:ext>
            </a:extLst>
          </p:cNvPr>
          <p:cNvCxnSpPr/>
          <p:nvPr/>
        </p:nvCxnSpPr>
        <p:spPr>
          <a:xfrm>
            <a:off x="6146408" y="5302936"/>
            <a:ext cx="0" cy="2859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0CCA94-A359-4FCD-C3F5-F7B09D5E4B08}"/>
              </a:ext>
            </a:extLst>
          </p:cNvPr>
          <p:cNvCxnSpPr>
            <a:cxnSpLocks/>
          </p:cNvCxnSpPr>
          <p:nvPr/>
        </p:nvCxnSpPr>
        <p:spPr>
          <a:xfrm>
            <a:off x="21873" y="3591654"/>
            <a:ext cx="3672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BF97A4-0A0F-4BC8-F827-9C2D4D580591}"/>
                  </a:ext>
                </a:extLst>
              </p:cNvPr>
              <p:cNvSpPr txBox="1"/>
              <p:nvPr/>
            </p:nvSpPr>
            <p:spPr>
              <a:xfrm>
                <a:off x="3594228" y="370106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BF97A4-0A0F-4BC8-F827-9C2D4D580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228" y="3701067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FE3AE3-688D-07C0-B05F-60A39B0C24F7}"/>
              </a:ext>
            </a:extLst>
          </p:cNvPr>
          <p:cNvSpPr/>
          <p:nvPr/>
        </p:nvSpPr>
        <p:spPr>
          <a:xfrm>
            <a:off x="40640" y="313068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BA3FA-C824-31F7-BF90-F0AAAE4359A4}"/>
                  </a:ext>
                </a:extLst>
              </p:cNvPr>
              <p:cNvSpPr txBox="1"/>
              <p:nvPr/>
            </p:nvSpPr>
            <p:spPr>
              <a:xfrm>
                <a:off x="0" y="313339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BA3FA-C824-31F7-BF90-F0AAAE43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3392"/>
                <a:ext cx="793026" cy="369332"/>
              </a:xfrm>
              <a:prstGeom prst="rect">
                <a:avLst/>
              </a:prstGeom>
              <a:blipFill>
                <a:blip r:embed="rId8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18D35E-391E-7CDD-DA24-ED62D458C7C5}"/>
              </a:ext>
            </a:extLst>
          </p:cNvPr>
          <p:cNvSpPr/>
          <p:nvPr/>
        </p:nvSpPr>
        <p:spPr>
          <a:xfrm>
            <a:off x="847353" y="313221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593F9B-E8D1-65E1-B9F4-FD714D7B7620}"/>
                  </a:ext>
                </a:extLst>
              </p:cNvPr>
              <p:cNvSpPr txBox="1"/>
              <p:nvPr/>
            </p:nvSpPr>
            <p:spPr>
              <a:xfrm>
                <a:off x="806713" y="313491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593F9B-E8D1-65E1-B9F4-FD714D7B7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13" y="3134918"/>
                <a:ext cx="793026" cy="369332"/>
              </a:xfrm>
              <a:prstGeom prst="rect">
                <a:avLst/>
              </a:prstGeom>
              <a:blipFill>
                <a:blip r:embed="rId9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4CE5B-3227-D2DD-76A0-509740572621}"/>
              </a:ext>
            </a:extLst>
          </p:cNvPr>
          <p:cNvSpPr/>
          <p:nvPr/>
        </p:nvSpPr>
        <p:spPr>
          <a:xfrm>
            <a:off x="1612707" y="313221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75D85E-D45F-DC52-40A1-F1591D740F19}"/>
                  </a:ext>
                </a:extLst>
              </p:cNvPr>
              <p:cNvSpPr txBox="1"/>
              <p:nvPr/>
            </p:nvSpPr>
            <p:spPr>
              <a:xfrm>
                <a:off x="1572067" y="313491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75D85E-D45F-DC52-40A1-F1591D740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067" y="3134918"/>
                <a:ext cx="793026" cy="369332"/>
              </a:xfrm>
              <a:prstGeom prst="rect">
                <a:avLst/>
              </a:prstGeom>
              <a:blipFill>
                <a:blip r:embed="rId10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4DDE8A-0FD3-3A0C-BAC0-0DA45D2B4F5E}"/>
                  </a:ext>
                </a:extLst>
              </p:cNvPr>
              <p:cNvSpPr txBox="1"/>
              <p:nvPr/>
            </p:nvSpPr>
            <p:spPr>
              <a:xfrm>
                <a:off x="2416161" y="3133392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4DDE8A-0FD3-3A0C-BAC0-0DA45D2B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161" y="3133392"/>
                <a:ext cx="3817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1EF66B-5E28-709A-DB84-E6037EBB8ED8}"/>
              </a:ext>
            </a:extLst>
          </p:cNvPr>
          <p:cNvSpPr/>
          <p:nvPr/>
        </p:nvSpPr>
        <p:spPr>
          <a:xfrm>
            <a:off x="2916227" y="310867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BACF92-08B9-4775-4561-D7DB4018DF0D}"/>
                  </a:ext>
                </a:extLst>
              </p:cNvPr>
              <p:cNvSpPr txBox="1"/>
              <p:nvPr/>
            </p:nvSpPr>
            <p:spPr>
              <a:xfrm>
                <a:off x="2875587" y="311138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BACF92-08B9-4775-4561-D7DB4018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587" y="3111384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7E74D8-B3E3-547F-AC05-71F159E17E22}"/>
              </a:ext>
            </a:extLst>
          </p:cNvPr>
          <p:cNvCxnSpPr>
            <a:cxnSpLocks/>
          </p:cNvCxnSpPr>
          <p:nvPr/>
        </p:nvCxnSpPr>
        <p:spPr>
          <a:xfrm>
            <a:off x="40640" y="2885392"/>
            <a:ext cx="2844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1DCBE-622B-5DF5-9439-A15EE1506EE2}"/>
                  </a:ext>
                </a:extLst>
              </p:cNvPr>
              <p:cNvSpPr txBox="1"/>
              <p:nvPr/>
            </p:nvSpPr>
            <p:spPr>
              <a:xfrm>
                <a:off x="1115255" y="2381961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1DCBE-622B-5DF5-9439-A15EE1506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5" y="2381961"/>
                <a:ext cx="1101348" cy="394019"/>
              </a:xfrm>
              <a:prstGeom prst="rect">
                <a:avLst/>
              </a:prstGeom>
              <a:blipFill>
                <a:blip r:embed="rId1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C578B0-3A30-FB76-549A-9F91215760DC}"/>
                  </a:ext>
                </a:extLst>
              </p:cNvPr>
              <p:cNvSpPr txBox="1"/>
              <p:nvPr/>
            </p:nvSpPr>
            <p:spPr>
              <a:xfrm>
                <a:off x="6524490" y="3439497"/>
                <a:ext cx="5128393" cy="599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C578B0-3A30-FB76-549A-9F912157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490" y="3439497"/>
                <a:ext cx="5128393" cy="5991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2F3BCF4-9657-3AA2-8215-612DB197ED4D}"/>
              </a:ext>
            </a:extLst>
          </p:cNvPr>
          <p:cNvGraphicFramePr>
            <a:graphicFrameLocks noGrp="1"/>
          </p:cNvGraphicFramePr>
          <p:nvPr/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sz="8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2818E2-92D3-0D14-8D28-894F825410FE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2818E2-92D3-0D14-8D28-894F8254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5E73F8-E9EE-9790-DC90-09B2899FB3D6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8F0E29-405D-81CD-9AF3-25C7BE9EBCB8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ADD50D-DDAD-72E7-F6E4-58F00BD124F8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ADD50D-DDAD-72E7-F6E4-58F00BD1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71C536-414A-97F6-62BF-42EF4F57CC7D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71C536-414A-97F6-62BF-42EF4F57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06849-2811-832D-B965-D69B34C9D270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06849-2811-832D-B965-D69B34C9D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B508B6-42E7-CEE8-F68E-91397F7D7E61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B508B6-42E7-CEE8-F68E-91397F7D7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1E904C-A4FB-8BD6-027C-4281E7C2586D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1E904C-A4FB-8BD6-027C-4281E7C2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B7650A-AC96-08E8-4F63-16E6213E634D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B7650A-AC96-08E8-4F63-16E6213E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25127E1-B7B1-B285-65B8-46E9836BDB73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DC6334C-854F-2038-6074-0E824360E989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DC6334C-854F-2038-6074-0E824360E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875950-6CDB-A0BF-7E1E-46781A439CFE}"/>
                  </a:ext>
                </a:extLst>
              </p:cNvPr>
              <p:cNvSpPr txBox="1"/>
              <p:nvPr/>
            </p:nvSpPr>
            <p:spPr>
              <a:xfrm>
                <a:off x="6377019" y="2019788"/>
                <a:ext cx="5429633" cy="657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acc>
                                    <m:accPr>
                                      <m:chr m:val="̆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̆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̆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875950-6CDB-A0BF-7E1E-46781A439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019" y="2019788"/>
                <a:ext cx="5429633" cy="6574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CFF57E9-321F-F328-95C6-40174A9B85C0}"/>
              </a:ext>
            </a:extLst>
          </p:cNvPr>
          <p:cNvCxnSpPr>
            <a:cxnSpLocks/>
            <a:stCxn id="23" idx="0"/>
            <a:endCxn id="122" idx="3"/>
          </p:cNvCxnSpPr>
          <p:nvPr/>
        </p:nvCxnSpPr>
        <p:spPr>
          <a:xfrm rot="16200000" flipV="1">
            <a:off x="8278091" y="1206042"/>
            <a:ext cx="1034017" cy="593475"/>
          </a:xfrm>
          <a:prstGeom prst="bentConnector2">
            <a:avLst/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4D7CD8-3FB6-7E09-9378-83CE4E5C5859}"/>
                  </a:ext>
                </a:extLst>
              </p:cNvPr>
              <p:cNvSpPr txBox="1"/>
              <p:nvPr/>
            </p:nvSpPr>
            <p:spPr>
              <a:xfrm>
                <a:off x="6074680" y="182221"/>
                <a:ext cx="3776740" cy="33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𝑮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LID4096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4D7CD8-3FB6-7E09-9378-83CE4E5C5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0" y="182221"/>
                <a:ext cx="3776740" cy="337913"/>
              </a:xfrm>
              <a:prstGeom prst="rect">
                <a:avLst/>
              </a:prstGeom>
              <a:blipFill>
                <a:blip r:embed="rId24"/>
                <a:stretch>
                  <a:fillRect l="-323" r="-485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8B8E08-EB1B-F78D-BA9C-8B0D732EB798}"/>
                  </a:ext>
                </a:extLst>
              </p:cNvPr>
              <p:cNvSpPr txBox="1"/>
              <p:nvPr/>
            </p:nvSpPr>
            <p:spPr>
              <a:xfrm>
                <a:off x="5778757" y="4437534"/>
                <a:ext cx="6027895" cy="795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𝕴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̆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de-DE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̆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de-DE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de-DE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de-DE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8B8E08-EB1B-F78D-BA9C-8B0D732EB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757" y="4437534"/>
                <a:ext cx="6027895" cy="79579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25E0209-5F9C-4688-7B8A-0A66618DCF7E}"/>
              </a:ext>
            </a:extLst>
          </p:cNvPr>
          <p:cNvCxnSpPr>
            <a:cxnSpLocks/>
            <a:stCxn id="41" idx="0"/>
            <a:endCxn id="16" idx="2"/>
          </p:cNvCxnSpPr>
          <p:nvPr/>
        </p:nvCxnSpPr>
        <p:spPr>
          <a:xfrm rot="5400000" flipH="1" flipV="1">
            <a:off x="8741247" y="4090094"/>
            <a:ext cx="398899" cy="295982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7EA1A81-9FC5-B284-5BBB-868835455913}"/>
              </a:ext>
            </a:extLst>
          </p:cNvPr>
          <p:cNvSpPr txBox="1"/>
          <p:nvPr/>
        </p:nvSpPr>
        <p:spPr>
          <a:xfrm>
            <a:off x="9280511" y="12848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endParaRPr lang="LID4096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8B4710E-CFAB-20E9-0831-892F481C334D}"/>
              </a:ext>
            </a:extLst>
          </p:cNvPr>
          <p:cNvSpPr/>
          <p:nvPr/>
        </p:nvSpPr>
        <p:spPr>
          <a:xfrm>
            <a:off x="9963807" y="2800410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234171-10FA-379B-79C5-1614A91B9F31}"/>
              </a:ext>
            </a:extLst>
          </p:cNvPr>
          <p:cNvSpPr txBox="1"/>
          <p:nvPr/>
        </p:nvSpPr>
        <p:spPr>
          <a:xfrm>
            <a:off x="9304652" y="280041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endParaRPr lang="LID4096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DD3C57-2281-D62A-204C-6D7958EB6697}"/>
              </a:ext>
            </a:extLst>
          </p:cNvPr>
          <p:cNvSpPr txBox="1"/>
          <p:nvPr/>
        </p:nvSpPr>
        <p:spPr>
          <a:xfrm>
            <a:off x="9963807" y="20294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(1)</a:t>
            </a:r>
            <a:endParaRPr lang="LID4096" sz="1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79443FC-6894-8BEB-0B7B-4B81C2CB2ED9}"/>
              </a:ext>
            </a:extLst>
          </p:cNvPr>
          <p:cNvSpPr txBox="1"/>
          <p:nvPr/>
        </p:nvSpPr>
        <p:spPr>
          <a:xfrm>
            <a:off x="8095687" y="83188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(2)</a:t>
            </a:r>
            <a:endParaRPr lang="LID4096" sz="1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6687AD-1A84-1983-6454-9F37B68B5E2E}"/>
              </a:ext>
            </a:extLst>
          </p:cNvPr>
          <p:cNvSpPr txBox="1"/>
          <p:nvPr/>
        </p:nvSpPr>
        <p:spPr>
          <a:xfrm>
            <a:off x="11713791" y="213873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(3)</a:t>
            </a:r>
            <a:endParaRPr lang="LID4096" sz="14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22EA95-4A17-3F43-978A-A5C376BDE5CC}"/>
              </a:ext>
            </a:extLst>
          </p:cNvPr>
          <p:cNvSpPr txBox="1"/>
          <p:nvPr/>
        </p:nvSpPr>
        <p:spPr>
          <a:xfrm>
            <a:off x="11713791" y="358517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(4)</a:t>
            </a:r>
            <a:endParaRPr lang="LID4096" sz="14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EF6A8B1-E9D3-CCD0-3D41-3CB513C07C63}"/>
              </a:ext>
            </a:extLst>
          </p:cNvPr>
          <p:cNvSpPr txBox="1"/>
          <p:nvPr/>
        </p:nvSpPr>
        <p:spPr>
          <a:xfrm>
            <a:off x="11711832" y="472384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(5)</a:t>
            </a:r>
            <a:endParaRPr lang="LID4096" sz="14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B2189BD-0101-7959-4457-AC5204286EAB}"/>
              </a:ext>
            </a:extLst>
          </p:cNvPr>
          <p:cNvSpPr txBox="1"/>
          <p:nvPr/>
        </p:nvSpPr>
        <p:spPr>
          <a:xfrm>
            <a:off x="7761713" y="574676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(6)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131069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27" grpId="0"/>
      <p:bldP spid="228" grpId="0" animBg="1"/>
      <p:bldP spid="4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/>
      <p:bldP spid="21" grpId="0"/>
      <p:bldP spid="16" grpId="0"/>
      <p:bldP spid="32" grpId="0"/>
      <p:bldP spid="41" grpId="0"/>
      <p:bldP spid="1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3568</Words>
  <Application>Microsoft Office PowerPoint</Application>
  <PresentationFormat>Widescreen</PresentationFormat>
  <Paragraphs>824</Paragraphs>
  <Slides>50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CMR10</vt:lpstr>
      <vt:lpstr>HelveticaNeue Regular</vt:lpstr>
      <vt:lpstr>NimbusRomNo9L-Medi</vt:lpstr>
      <vt:lpstr>NimbusRomNo9L-Regu</vt:lpstr>
      <vt:lpstr>Times New Roman</vt:lpstr>
      <vt:lpstr>Wingdings</vt:lpstr>
      <vt:lpstr>Office Theme</vt:lpstr>
      <vt:lpstr>PowerPoint Presentation</vt:lpstr>
      <vt:lpstr>Localization Scenario</vt:lpstr>
      <vt:lpstr>Localization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Motivation: Balancing Overhead - Throughput</vt:lpstr>
      <vt:lpstr>Motivation: Balancing Overhead - Throughput</vt:lpstr>
      <vt:lpstr>Balancing Overhead - Throughput</vt:lpstr>
      <vt:lpstr>SNR evaluation</vt:lpstr>
      <vt:lpstr>Localizing the MU</vt:lpstr>
      <vt:lpstr>Age of Information</vt:lpstr>
      <vt:lpstr>Age of Information</vt:lpstr>
      <vt:lpstr>Balancing Overhead - Throughput</vt:lpstr>
      <vt:lpstr>PowerPoint Presentation</vt:lpstr>
      <vt:lpstr>Approach</vt:lpstr>
      <vt:lpstr>Approach</vt:lpstr>
      <vt:lpstr>Balancing Overhead - Throughput</vt:lpstr>
      <vt:lpstr>Balancing Overhead - Throughput</vt:lpstr>
      <vt:lpstr>Balancing Overhead - Throughput</vt:lpstr>
      <vt:lpstr>Balancing Overhead - Throughput</vt:lpstr>
      <vt:lpstr>Balancing Overhead - Throughput</vt:lpstr>
      <vt:lpstr>PowerPoint Presentation</vt:lpstr>
      <vt:lpstr>Balancing Overhead - Throughput</vt:lpstr>
      <vt:lpstr>Balancing Overhead - Throughput</vt:lpstr>
      <vt:lpstr>Balancing Overhead - Throughput</vt:lpstr>
      <vt:lpstr>PowerPoint Presentation</vt:lpstr>
      <vt:lpstr>PowerPoint Presentation</vt:lpstr>
      <vt:lpstr>PowerPoint Presentation</vt:lpstr>
      <vt:lpstr>PowerPoint Presentation</vt:lpstr>
      <vt:lpstr>Balancing Overhead - Throughput</vt:lpstr>
      <vt:lpstr>PowerPoint Presentation</vt:lpstr>
      <vt:lpstr>Balancing Overhead - Throughput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TU-Pseudonym 7504255944999905</dc:creator>
  <dc:description/>
  <cp:lastModifiedBy>TU-Pseudonym 7504255944999905</cp:lastModifiedBy>
  <cp:revision>105</cp:revision>
  <dcterms:created xsi:type="dcterms:W3CDTF">2022-06-08T07:15:58Z</dcterms:created>
  <dcterms:modified xsi:type="dcterms:W3CDTF">2025-03-01T12:52:49Z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23</vt:i4>
  </property>
</Properties>
</file>